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7" r:id="rId4"/>
    <p:sldId id="258" r:id="rId5"/>
    <p:sldId id="282" r:id="rId6"/>
    <p:sldId id="280" r:id="rId7"/>
    <p:sldId id="281" r:id="rId8"/>
    <p:sldId id="279" r:id="rId9"/>
    <p:sldId id="259" r:id="rId10"/>
    <p:sldId id="260" r:id="rId11"/>
    <p:sldId id="261" r:id="rId12"/>
    <p:sldId id="262" r:id="rId13"/>
    <p:sldId id="264" r:id="rId14"/>
    <p:sldId id="265" r:id="rId15"/>
    <p:sldId id="266" r:id="rId16"/>
    <p:sldId id="263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6" d="100"/>
          <a:sy n="96" d="100"/>
        </p:scale>
        <p:origin x="-80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B6FE5-C186-3D4A-A681-5049D85CE613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E7FA6F-86F5-094B-B1B0-6E25BC7BE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69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Has your Law Practice undergone a Servicer Audit?
https://</a:t>
            </a:r>
            <a:r>
              <a:rPr lang="en-US" dirty="0" err="1" smtClean="0"/>
              <a:t>www.polleverywhere.com</a:t>
            </a:r>
            <a:r>
              <a:rPr lang="en-US" dirty="0" smtClean="0"/>
              <a:t>/</a:t>
            </a:r>
            <a:r>
              <a:rPr lang="en-US" dirty="0" err="1" smtClean="0"/>
              <a:t>multiple_choice_polls</a:t>
            </a:r>
            <a:r>
              <a:rPr lang="en-US" dirty="0" smtClean="0"/>
              <a:t>/RQ3rtgQ8nhSkWRo#!/my/polls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FA6F-86F5-094B-B1B0-6E25BC7BEC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681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an Attorney/Law Firm, do you believe that there is a critical need for uniformity/standardization in the servicer-vendor audit process?
https://</a:t>
            </a:r>
            <a:r>
              <a:rPr lang="en-US" dirty="0" err="1" smtClean="0"/>
              <a:t>www.polleverywhere.com</a:t>
            </a:r>
            <a:r>
              <a:rPr lang="en-US" dirty="0" smtClean="0"/>
              <a:t>/</a:t>
            </a:r>
            <a:r>
              <a:rPr lang="en-US" dirty="0" err="1" smtClean="0"/>
              <a:t>multiple_choice_polls</a:t>
            </a:r>
            <a:r>
              <a:rPr lang="en-US" smtClean="0"/>
              <a:t>/xypNHpaa1WL4aks#!/my/polls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E7FA6F-86F5-094B-B1B0-6E25BC7BEC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19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51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8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2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088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863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71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378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7/16/14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18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48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7/16/14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7/16/14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7/16/14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7/16/14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 amt="2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C4986D-6BE9-4264-908F-02DB36FD8D6C}" type="datetime1">
              <a:rPr lang="en-US" smtClean="0"/>
              <a:t>7/16/14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 dirty="0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 userDrawn="1"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 baseline="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29408-789C-CE4C-9621-89140B8D99C1}" type="datetimeFigureOut">
              <a:rPr lang="en-US" smtClean="0"/>
              <a:t>7/16/14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D6EA0-5BC5-994F-A640-2FA415EEE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4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.png"/><Relationship Id="rId12" Type="http://schemas.openxmlformats.org/officeDocument/2006/relationships/hyperlink" Target="mailto:kobannon@residentialcredit.com" TargetMode="External"/><Relationship Id="rId13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hyperlink" Target="mailto:richard.koch@morningstar.com" TargetMode="External"/><Relationship Id="rId4" Type="http://schemas.openxmlformats.org/officeDocument/2006/relationships/image" Target="../media/image4.png"/><Relationship Id="rId5" Type="http://schemas.openxmlformats.org/officeDocument/2006/relationships/hyperlink" Target="mailto:jdorchuck@bsifinancial.com" TargetMode="External"/><Relationship Id="rId6" Type="http://schemas.openxmlformats.org/officeDocument/2006/relationships/hyperlink" Target="mailto:wendy.anderson@safeguardproperties.com" TargetMode="External"/><Relationship Id="rId7" Type="http://schemas.openxmlformats.org/officeDocument/2006/relationships/hyperlink" Target="mailto:sbready@kmllawgroup.com" TargetMode="Externa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free_text_polls/cjplvtcRwF69I3j/web" TargetMode="External"/><Relationship Id="rId4" Type="http://schemas.openxmlformats.org/officeDocument/2006/relationships/hyperlink" Target="https://www.polleverywhere.com/alf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leverywhere.com/free_text_polls/cjplvtcRwF69I3j/web" TargetMode="External"/><Relationship Id="rId4" Type="http://schemas.openxmlformats.org/officeDocument/2006/relationships/hyperlink" Target="https://www.polleverywhere.com/alfn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jp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.jpg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17999"/>
            <a:ext cx="7772400" cy="1032376"/>
          </a:xfrm>
        </p:spPr>
        <p:txBody>
          <a:bodyPr/>
          <a:lstStyle/>
          <a:p>
            <a:r>
              <a:rPr lang="en-US" sz="3200" b="1" dirty="0"/>
              <a:t>Third Party Vendor Management and Servicer Audits of Your Law Firm: </a:t>
            </a:r>
            <a:endParaRPr lang="en-US" sz="3200" dirty="0">
              <a:solidFill>
                <a:schemeClr val="bg2">
                  <a:lumMod val="25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96272"/>
            <a:ext cx="7772400" cy="76954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Nexa Light"/>
                <a:cs typeface="Nexa Light"/>
              </a:rPr>
              <a:t>What To Expect, How to Prepare For It, And The Need For a Consistent Industry Standard</a:t>
            </a:r>
            <a:endParaRPr lang="en-US" dirty="0" smtClean="0">
              <a:latin typeface="Nexa Light"/>
              <a:cs typeface="Nexa Light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3401"/>
            <a:ext cx="7772400" cy="20568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2281302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ubtitle 2"/>
          <p:cNvSpPr txBox="1">
            <a:spLocks/>
          </p:cNvSpPr>
          <p:nvPr/>
        </p:nvSpPr>
        <p:spPr>
          <a:xfrm>
            <a:off x="685800" y="5805793"/>
            <a:ext cx="7772400" cy="5264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Nexa Light"/>
                <a:cs typeface="Nexa Light"/>
              </a:rPr>
              <a:t>TUESDAY, JULY 22 | BROADMOOR HALL C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3847783" y="5625647"/>
            <a:ext cx="163209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9449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Roles and Responsibilities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Identify those that have a stake in the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Clearly define roles and requirements.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What is expected of me or my group?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Map out the process.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When and where do you fit in.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Work together to assign specific functions in the process.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Collaborative effort amongst business.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Involvement helps ensure buy in.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Clear and consistent communication.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Constant evaluation of the process.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Determine if working/not working.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Looking for efficiency without sacrificing thoroughness.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003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Internal Communication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Like any program and/or process, success or failure lies with an effective communication program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When possible meet in person with those who are involved in the process.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Email is easy on both ends but less effective. 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2000" dirty="0">
                <a:latin typeface="Nexa Light"/>
                <a:cs typeface="Nexa Light"/>
              </a:rPr>
              <a:t>Hard to ignore someone in front of you.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Provides the ability to focus on the other person and Listen.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2000" dirty="0">
                <a:latin typeface="Nexa Light"/>
                <a:cs typeface="Nexa Light"/>
              </a:rPr>
              <a:t>Listening is a lost art but if done effectively brings value and acceptance.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2000" dirty="0">
                <a:latin typeface="Nexa Light"/>
                <a:cs typeface="Nexa Light"/>
              </a:rPr>
              <a:t>Great ideas and innovations to processes come from active listening.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157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379" y="153909"/>
            <a:ext cx="8458201" cy="674998"/>
          </a:xfrm>
        </p:spPr>
        <p:txBody>
          <a:bodyPr/>
          <a:lstStyle/>
          <a:p>
            <a:r>
              <a:rPr lang="en-US" sz="3000" dirty="0">
                <a:solidFill>
                  <a:srgbClr val="BEA388"/>
                </a:solidFill>
                <a:latin typeface="Nexa Bold"/>
                <a:cs typeface="Nexa Bold"/>
              </a:rPr>
              <a:t>Collaboration with Proposed/Existing Vendors</a:t>
            </a:r>
            <a:endParaRPr lang="en-US" sz="30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KNOW YOUR VENDOR.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If a proposed/new vendor or existing vendor do some research.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Know their products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Know their offerings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Know the contacts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Actively listen to them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Ensure their values align with the company values/goals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Look for potential issues that could derail the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Communicate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Teamwork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807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437" y="82564"/>
            <a:ext cx="8847881" cy="674998"/>
          </a:xfrm>
        </p:spPr>
        <p:txBody>
          <a:bodyPr/>
          <a:lstStyle/>
          <a:p>
            <a:r>
              <a:rPr lang="en-US" sz="2600" dirty="0">
                <a:solidFill>
                  <a:srgbClr val="BEA388"/>
                </a:solidFill>
                <a:latin typeface="Nexa Bold"/>
                <a:cs typeface="Nexa Bold"/>
              </a:rPr>
              <a:t>Define Due Diligence and the Need for Documentation</a:t>
            </a:r>
            <a:endParaRPr lang="en-US" sz="26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1600" dirty="0">
                <a:latin typeface="Nexa Light"/>
                <a:cs typeface="Nexa Light"/>
              </a:rPr>
              <a:t>Standard list of questions to be addressed by the vendor on an annual basis. 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Nexa Light"/>
                <a:cs typeface="Nexa Light"/>
              </a:rPr>
              <a:t>Questions based on but not limited to: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IT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Security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HR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Compliance 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dirty="0">
                <a:latin typeface="Nexa Light"/>
                <a:cs typeface="Nexa Light"/>
              </a:rPr>
              <a:t>Examples of documents needed by the vendor on an annual basis.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Insurance Coverage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Financials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Business Continuity Plan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Disaster Recovery Plan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Information Security Policy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Data Retention Policies 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SAS 70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Policies/Procedures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Operations and Controls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dirty="0">
                <a:latin typeface="Nexa Light"/>
                <a:cs typeface="Nexa Light"/>
              </a:rPr>
              <a:t>Training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757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Evaluation Process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Analyze the information provided.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Look for Red Flags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Bankruptcy filings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Employee turnover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Client turnover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Leadership and strategy changes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Provide documents to key stakeholders for their expertise: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IT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HR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Business Manager/Sponsor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Senior Management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Documents maintained in specific location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7724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Vendor Selection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Based on best overall package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Quality of information and documents received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Risk Assessment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Reputation and past performance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References (not just ones provided)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Pricing (Lowest not always best or only criteria to use)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Business fit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690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249" y="153909"/>
            <a:ext cx="8833611" cy="674998"/>
          </a:xfrm>
        </p:spPr>
        <p:txBody>
          <a:bodyPr/>
          <a:lstStyle/>
          <a:p>
            <a:r>
              <a:rPr lang="en-US" sz="3800" dirty="0">
                <a:solidFill>
                  <a:srgbClr val="BEA388"/>
                </a:solidFill>
                <a:latin typeface="Nexa Bold"/>
                <a:cs typeface="Nexa Bold"/>
              </a:rPr>
              <a:t>Defining Contractual Expectations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Clear expectations of each entity and outlines services provided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Contract termination date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Privacy and regulatory expectations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Termination and renewal dates along with period of notice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Consequences for non compliance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Insurance coverage requirements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Rights to audit and request documentation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53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Vendor Contingency </a:t>
            </a:r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Plan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Concerns identified and not corrected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Quality, timeliness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Non compliance with rules and regulations to include contract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Significant reputation concerns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Being investigated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Fannie Mae cutting ties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Notification provided through email, calls, scorecards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Meeting held to discuss issues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Initiate transition plan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Vendor selection and new contract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Contract Termination if warranted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979" y="153909"/>
            <a:ext cx="8987021" cy="674998"/>
          </a:xfrm>
        </p:spPr>
        <p:txBody>
          <a:bodyPr/>
          <a:lstStyle/>
          <a:p>
            <a:r>
              <a:rPr lang="en-US" sz="3000" dirty="0">
                <a:solidFill>
                  <a:srgbClr val="BEA388"/>
                </a:solidFill>
                <a:latin typeface="Nexa Bold"/>
                <a:cs typeface="Nexa Bold"/>
              </a:rPr>
              <a:t>Vendor Classifications and Risk Assessment</a:t>
            </a:r>
            <a:endParaRPr lang="en-US" sz="30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Determine the nature of the vendor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Conduct a risk assessment of the vendor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Assessment determines the criticality of the vendor.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Critical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Moderate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Minor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387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Critical Vendors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Have a significant impact on the business.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Relied on heavily.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How would the work continue if there were issues with the vendor?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Rank vendors based on Risk Assessment.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Critical vendors ongoing monitoring to include: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On-site yearly audit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Provide required documentation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Complete questionnaire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Periodic evaluations and constant communication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Ongoing contract monitoring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1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6463" y="1233642"/>
            <a:ext cx="4822346" cy="1030898"/>
          </a:xfrm>
        </p:spPr>
        <p:txBody>
          <a:bodyPr>
            <a:noAutofit/>
          </a:bodyPr>
          <a:lstStyle/>
          <a:p>
            <a:pPr algn="l"/>
            <a:r>
              <a:rPr lang="en-US" sz="1400" dirty="0" smtClean="0">
                <a:latin typeface="Nexa Bold"/>
                <a:cs typeface="Nexa Bold"/>
              </a:rPr>
              <a:t>Richard Koch</a:t>
            </a:r>
          </a:p>
          <a:p>
            <a:pPr algn="l"/>
            <a:r>
              <a:rPr lang="en-US" sz="1400" dirty="0" smtClean="0">
                <a:latin typeface="Nexa Light"/>
                <a:cs typeface="Nexa Light"/>
              </a:rPr>
              <a:t>Senior Vice President</a:t>
            </a:r>
          </a:p>
          <a:p>
            <a:pPr algn="l"/>
            <a:r>
              <a:rPr lang="en-US" sz="1400" dirty="0">
                <a:latin typeface="Nexa Light"/>
                <a:cs typeface="Nexa Light"/>
              </a:rPr>
              <a:t>Morningstar Credit Ratings, LLC</a:t>
            </a:r>
            <a:endParaRPr lang="en-US" sz="1400" dirty="0" smtClean="0">
              <a:latin typeface="Nexa Light"/>
              <a:cs typeface="Nexa Light"/>
            </a:endParaRPr>
          </a:p>
          <a:p>
            <a:pPr algn="l"/>
            <a:r>
              <a:rPr lang="en-US" sz="1400" dirty="0">
                <a:latin typeface="Nexa Light"/>
                <a:cs typeface="Nexa Light"/>
                <a:hlinkClick r:id="rId3"/>
              </a:rPr>
              <a:t>richard.koch@</a:t>
            </a:r>
            <a:r>
              <a:rPr lang="en-US" sz="1400" dirty="0" smtClean="0">
                <a:latin typeface="Nexa Light"/>
                <a:cs typeface="Nexa Light"/>
                <a:hlinkClick r:id="rId3"/>
              </a:rPr>
              <a:t>morningstar.com</a:t>
            </a:r>
            <a:r>
              <a:rPr lang="en-US" sz="1400" dirty="0" smtClean="0">
                <a:latin typeface="Nexa Light"/>
                <a:cs typeface="Nexa Light"/>
              </a:rPr>
              <a:t> 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780564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685800" y="51244"/>
            <a:ext cx="7772400" cy="7293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 baseline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chemeClr val="bg2">
                    <a:lumMod val="25000"/>
                  </a:schemeClr>
                </a:solidFill>
                <a:latin typeface="Nexa Bold"/>
                <a:cs typeface="Nexa Bold"/>
              </a:rPr>
              <a:t>SESSION SPEAKERS</a:t>
            </a:r>
            <a:endParaRPr lang="en-US" sz="4400" dirty="0">
              <a:solidFill>
                <a:schemeClr val="bg2">
                  <a:lumMod val="25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6171799" y="1246872"/>
            <a:ext cx="2847331" cy="103089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latin typeface="Nexa Bold"/>
                <a:cs typeface="Nexa Bold"/>
              </a:rPr>
              <a:t>Jordan Dorchuck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Executive Vice President/General Counsel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BSI </a:t>
            </a:r>
            <a:r>
              <a:rPr lang="en-US" dirty="0" smtClean="0">
                <a:latin typeface="Nexa Light"/>
                <a:cs typeface="Nexa Light"/>
              </a:rPr>
              <a:t>Financial</a:t>
            </a:r>
          </a:p>
          <a:p>
            <a:pPr algn="l"/>
            <a:r>
              <a:rPr lang="en-US" dirty="0">
                <a:latin typeface="Nexa Light"/>
                <a:cs typeface="Nexa Light"/>
                <a:hlinkClick r:id="rId5"/>
              </a:rPr>
              <a:t>jdorchuck@</a:t>
            </a:r>
            <a:r>
              <a:rPr lang="en-US" dirty="0" smtClean="0">
                <a:latin typeface="Nexa Light"/>
                <a:cs typeface="Nexa Light"/>
                <a:hlinkClick r:id="rId5"/>
              </a:rPr>
              <a:t>bsifinancial.com</a:t>
            </a:r>
            <a:r>
              <a:rPr lang="en-US" dirty="0" smtClean="0">
                <a:latin typeface="Nexa Light"/>
                <a:cs typeface="Nexa Light"/>
              </a:rPr>
              <a:t> 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1964902" y="2926987"/>
            <a:ext cx="3129765" cy="122741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latin typeface="Nexa Bold"/>
                <a:cs typeface="Nexa Bold"/>
              </a:rPr>
              <a:t>Wendy Anderson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Attorney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Safeguard Properties Management, </a:t>
            </a:r>
            <a:r>
              <a:rPr lang="en-US" dirty="0" smtClean="0">
                <a:latin typeface="Nexa Light"/>
                <a:cs typeface="Nexa Light"/>
              </a:rPr>
              <a:t>LLC</a:t>
            </a:r>
          </a:p>
          <a:p>
            <a:pPr algn="l"/>
            <a:r>
              <a:rPr lang="en-US" sz="2000" dirty="0">
                <a:latin typeface="Nexa Light"/>
                <a:cs typeface="Nexa Light"/>
                <a:hlinkClick r:id="rId6"/>
              </a:rPr>
              <a:t>wendy.anderson@</a:t>
            </a:r>
            <a:r>
              <a:rPr lang="en-US" sz="2000" dirty="0" smtClean="0">
                <a:latin typeface="Nexa Light"/>
                <a:cs typeface="Nexa Light"/>
                <a:hlinkClick r:id="rId6"/>
              </a:rPr>
              <a:t>safeguardproperties.com</a:t>
            </a:r>
            <a:r>
              <a:rPr lang="en-US" sz="2000" dirty="0" smtClean="0">
                <a:latin typeface="Nexa Light"/>
                <a:cs typeface="Nexa Light"/>
              </a:rPr>
              <a:t> 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6143251" y="2901700"/>
            <a:ext cx="3289731" cy="10308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Nexa Bold"/>
                <a:cs typeface="Nexa Bold"/>
              </a:rPr>
              <a:t>Sam Bready</a:t>
            </a:r>
          </a:p>
          <a:p>
            <a:pPr algn="l"/>
            <a:r>
              <a:rPr lang="en-US" dirty="0" smtClean="0">
                <a:latin typeface="Nexa light"/>
                <a:cs typeface="Nexa light"/>
              </a:rPr>
              <a:t>Operations Executive</a:t>
            </a:r>
            <a:endParaRPr lang="en-US" dirty="0">
              <a:latin typeface="Nexa light"/>
              <a:cs typeface="Nexa light"/>
            </a:endParaRPr>
          </a:p>
          <a:p>
            <a:pPr algn="l"/>
            <a:r>
              <a:rPr lang="en-US" dirty="0">
                <a:latin typeface="Nexa light"/>
                <a:cs typeface="Nexa light"/>
              </a:rPr>
              <a:t>KML Law Group, P.C</a:t>
            </a:r>
            <a:r>
              <a:rPr lang="en-US" dirty="0" smtClean="0">
                <a:latin typeface="Nexa light"/>
                <a:cs typeface="Nexa light"/>
              </a:rPr>
              <a:t>.</a:t>
            </a:r>
          </a:p>
          <a:p>
            <a:pPr algn="l"/>
            <a:r>
              <a:rPr lang="en-US" dirty="0">
                <a:latin typeface="Nexa Light"/>
                <a:cs typeface="Nexa Light"/>
                <a:hlinkClick r:id="rId7"/>
              </a:rPr>
              <a:t>sbready@</a:t>
            </a:r>
            <a:r>
              <a:rPr lang="en-US" dirty="0" smtClean="0">
                <a:latin typeface="Nexa Light"/>
                <a:cs typeface="Nexa Light"/>
                <a:hlinkClick r:id="rId7"/>
              </a:rPr>
              <a:t>kmllawgroup.com</a:t>
            </a:r>
            <a:r>
              <a:rPr lang="en-US" dirty="0" smtClean="0">
                <a:latin typeface="Nexa Light"/>
                <a:cs typeface="Nexa Light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1026179"/>
            <a:ext cx="1143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/>
          <a:srcRect l="13175" r="13691"/>
          <a:stretch/>
        </p:blipFill>
        <p:spPr>
          <a:xfrm>
            <a:off x="4980501" y="998928"/>
            <a:ext cx="1191299" cy="1609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2798851"/>
            <a:ext cx="1250611" cy="1560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0502" y="2798852"/>
            <a:ext cx="1191298" cy="1686794"/>
          </a:xfrm>
          <a:prstGeom prst="rect">
            <a:avLst/>
          </a:prstGeom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1968938" y="4882248"/>
            <a:ext cx="3132746" cy="103089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latin typeface="Nexa Bold"/>
                <a:cs typeface="Nexa Bold"/>
              </a:rPr>
              <a:t>Kelly O'Bannon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EVP Special Servicing</a:t>
            </a:r>
          </a:p>
          <a:p>
            <a:pPr algn="l"/>
            <a:r>
              <a:rPr lang="en-US" dirty="0">
                <a:latin typeface="Nexa Light"/>
                <a:cs typeface="Nexa Light"/>
              </a:rPr>
              <a:t>Residential Credit Solutions, Inc</a:t>
            </a:r>
            <a:r>
              <a:rPr lang="en-US" dirty="0" smtClean="0">
                <a:latin typeface="Nexa Bold"/>
                <a:cs typeface="Nexa Bold"/>
              </a:rPr>
              <a:t>.</a:t>
            </a:r>
          </a:p>
          <a:p>
            <a:pPr algn="l"/>
            <a:r>
              <a:rPr lang="en-US" dirty="0">
                <a:latin typeface="Nexa Light"/>
                <a:cs typeface="Nexa Light"/>
                <a:hlinkClick r:id="rId12"/>
              </a:rPr>
              <a:t>kobannon@</a:t>
            </a:r>
            <a:r>
              <a:rPr lang="en-US" dirty="0" smtClean="0">
                <a:latin typeface="Nexa Light"/>
                <a:cs typeface="Nexa Light"/>
                <a:hlinkClick r:id="rId12"/>
              </a:rPr>
              <a:t>residentialcredit.com</a:t>
            </a:r>
            <a:r>
              <a:rPr lang="en-US" dirty="0" smtClean="0">
                <a:latin typeface="Nexa Light"/>
                <a:cs typeface="Nexa Light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5800" y="4551796"/>
            <a:ext cx="1173157" cy="177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72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Moderate &amp; Minor Vendors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Have an impact and relied upon by the business	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Based on quantity of work and nature of business.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Ranked based on Risk Assessment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Moderate &amp; Minor Vendors undergo monitoring which includes: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Yearly desktop audit 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Provide required documentation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Complete questionnaire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Periodic evaluations and communication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Ongoing contract monitoring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5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On-Site Audits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1900" dirty="0">
                <a:latin typeface="Nexa Light"/>
                <a:cs typeface="Nexa Light"/>
              </a:rPr>
              <a:t>Conducted on a yearly basis or based on specific need.</a:t>
            </a:r>
          </a:p>
          <a:p>
            <a:pPr marL="342900" indent="-342900" algn="l">
              <a:buFont typeface="Arial"/>
              <a:buChar char="•"/>
            </a:pPr>
            <a:r>
              <a:rPr lang="en-US" sz="1900" dirty="0">
                <a:latin typeface="Nexa Light"/>
                <a:cs typeface="Nexa Light"/>
              </a:rPr>
              <a:t>Inform vendor of visit in advance and prepare them for requirements</a:t>
            </a:r>
          </a:p>
          <a:p>
            <a:pPr marL="342900" indent="-342900" algn="l">
              <a:buFont typeface="Arial"/>
              <a:buChar char="•"/>
            </a:pPr>
            <a:r>
              <a:rPr lang="en-US" sz="1900" dirty="0">
                <a:latin typeface="Nexa Light"/>
                <a:cs typeface="Nexa Light"/>
              </a:rPr>
              <a:t>Obtain documents and completed questionnaire in advance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1900" dirty="0">
                <a:latin typeface="Nexa Light"/>
                <a:cs typeface="Nexa Light"/>
              </a:rPr>
              <a:t>Review and formulate follow-up questions prior to audit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1900" dirty="0">
                <a:latin typeface="Nexa Light"/>
                <a:cs typeface="Nexa Light"/>
              </a:rPr>
              <a:t>If something is missed address it.</a:t>
            </a:r>
          </a:p>
          <a:p>
            <a:pPr marL="342900" indent="-342900" algn="l">
              <a:buFont typeface="Arial"/>
              <a:buChar char="•"/>
            </a:pPr>
            <a:r>
              <a:rPr lang="en-US" sz="1900" dirty="0">
                <a:latin typeface="Nexa Light"/>
                <a:cs typeface="Nexa Light"/>
              </a:rPr>
              <a:t>Discuss process/procedures, evaluate and tour the facility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1900" dirty="0">
                <a:latin typeface="Nexa Light"/>
                <a:cs typeface="Nexa Light"/>
              </a:rPr>
              <a:t>Look for what has been discussed: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1900" dirty="0">
                <a:latin typeface="Nexa Light"/>
                <a:cs typeface="Nexa Light"/>
              </a:rPr>
              <a:t>Security such as cameras, motion sensors, locked areas (restricted access)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1900" dirty="0">
                <a:latin typeface="Nexa Light"/>
                <a:cs typeface="Nexa Light"/>
              </a:rPr>
              <a:t>IT and software usage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1900" dirty="0">
                <a:latin typeface="Nexa Light"/>
                <a:cs typeface="Nexa Light"/>
              </a:rPr>
              <a:t>View technology used</a:t>
            </a:r>
          </a:p>
          <a:p>
            <a:pPr marL="1257300" lvl="2" indent="-342900" algn="l">
              <a:buFont typeface="Wingdings" charset="2"/>
              <a:buChar char="§"/>
            </a:pPr>
            <a:r>
              <a:rPr lang="en-US" sz="1900" dirty="0">
                <a:latin typeface="Nexa Light"/>
                <a:cs typeface="Nexa Light"/>
              </a:rPr>
              <a:t>Implemented procedures and processes</a:t>
            </a:r>
          </a:p>
          <a:p>
            <a:pPr marL="342900" indent="-342900" algn="l">
              <a:buFont typeface="Arial"/>
              <a:buChar char="•"/>
            </a:pPr>
            <a:r>
              <a:rPr lang="en-US" sz="1900" dirty="0">
                <a:latin typeface="Nexa Light"/>
                <a:cs typeface="Nexa Light"/>
              </a:rPr>
              <a:t>End of audit discussion and evaluation.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1900" dirty="0">
                <a:latin typeface="Nexa Light"/>
                <a:cs typeface="Nexa Light"/>
              </a:rPr>
              <a:t>Discuss good and what is lacking.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38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Desk Top Audits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Conducted on a yearly basis (minimum) and/or based on specific need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Inform vendor in advance of sending out audit packet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Inform them of requirements to fill in questionnaire and provide documents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Evaluate what was received from Vendor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Provide pertinent documents to other internal stakeholders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Discuss questions or concerns with vendor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End of audit discussion and evaluation.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636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Vendor Scorecard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Rating of vendors from Fully Meets to Unacceptable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Evaluated based on: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Overall Performance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Service Evaluation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Pricing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Delivery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 smtClean="0">
                <a:latin typeface="Nexa Light"/>
                <a:cs typeface="Nexa Light"/>
              </a:rPr>
              <a:t>Quality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Results provided to vendor and if needed discussion held.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595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499" y="153909"/>
            <a:ext cx="8548195" cy="674998"/>
          </a:xfrm>
        </p:spPr>
        <p:txBody>
          <a:bodyPr/>
          <a:lstStyle/>
          <a:p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Servicer Audits of Law Firms </a:t>
            </a: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>– </a:t>
            </a:r>
            <a:b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</a:b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>Due </a:t>
            </a:r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Diligence &amp; Performance </a:t>
            </a: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>Reviews</a:t>
            </a:r>
            <a:endParaRPr lang="en-US" sz="25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Creation of Legal Services Agreement or validation that a Legal Services Agreement exists and is signed.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Ongoing Due Diligence and Performance Reviews.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BSI’s Foreclosure and Bankruptcy Department provides oversight of relationships and assists Vendor Management in conducting Due Diligence.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BSI’s Foreclosure and Bankruptcy Department provides periodic performance reporting (via scorecard) to Vendor Management.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Annual verification the license is in good standing.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Validate proper insurance is in place.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Annual onsite audits for those law firms that have had 100 or more referrals in a calendar year from BSI.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Other law firms with &lt;100 referrals in a calendar year have Annual Desktop audits completed.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081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416" y="153909"/>
            <a:ext cx="8690902" cy="674998"/>
          </a:xfrm>
        </p:spPr>
        <p:txBody>
          <a:bodyPr/>
          <a:lstStyle/>
          <a:p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Servicer Audits of Law Firms – </a:t>
            </a: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/>
            </a:r>
            <a:b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</a:b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>Ongoing </a:t>
            </a:r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Comprehensive Monitoring</a:t>
            </a:r>
            <a:endParaRPr lang="en-US" sz="25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BSI’s Foreclosure and Bankruptcy Department monitors all foreclosure and bankruptcy firms.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BSI’s Foreclosure and Bankruptcy Departments produce scorecards regarding vendor’s service and submit to Vendor Management for record keeping.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084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Servicer Audits of Law Firms – </a:t>
            </a: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/>
            </a:r>
            <a:b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</a:br>
            <a:r>
              <a:rPr lang="en-US" sz="2500" dirty="0" smtClean="0">
                <a:solidFill>
                  <a:srgbClr val="BEA388"/>
                </a:solidFill>
                <a:latin typeface="Nexa Bold"/>
                <a:cs typeface="Nexa Bold"/>
              </a:rPr>
              <a:t>Termination </a:t>
            </a:r>
            <a:r>
              <a:rPr lang="en-US" sz="2500" dirty="0">
                <a:solidFill>
                  <a:srgbClr val="BEA388"/>
                </a:solidFill>
                <a:latin typeface="Nexa Bold"/>
                <a:cs typeface="Nexa Bold"/>
              </a:rPr>
              <a:t>and Case Transfers</a:t>
            </a:r>
            <a:endParaRPr lang="en-US" sz="25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BSI’s Foreclosure and Bankruptcy Department determines if formal termination is needed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Notification to Legal and the Vendor Management Department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Vendor Management to ensure Termination Agreement is filed in vendor file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New vendor assigned to the loan and the service is transferred to the new vendor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01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1023042"/>
            <a:ext cx="8119269" cy="5233839"/>
          </a:xfrm>
        </p:spPr>
        <p:txBody>
          <a:bodyPr>
            <a:normAutofit/>
          </a:bodyPr>
          <a:lstStyle/>
          <a:p>
            <a:r>
              <a:rPr lang="en-US" sz="3500" b="1" dirty="0">
                <a:latin typeface="Nexa Light"/>
                <a:cs typeface="Nexa Light"/>
              </a:rPr>
              <a:t>Working together for a common goal:</a:t>
            </a:r>
            <a:br>
              <a:rPr lang="en-US" sz="3500" b="1" dirty="0">
                <a:latin typeface="Nexa Light"/>
                <a:cs typeface="Nexa Light"/>
              </a:rPr>
            </a:br>
            <a:r>
              <a:rPr lang="en-US" sz="3500" b="1" dirty="0">
                <a:latin typeface="Nexa Light"/>
                <a:cs typeface="Nexa Light"/>
              </a:rPr>
              <a:t>“To make the financial services market better.”</a:t>
            </a:r>
            <a:endParaRPr lang="en-US" sz="3500" b="1" dirty="0" smtClean="0">
              <a:latin typeface="Nexa Light"/>
              <a:cs typeface="Nexa Light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7003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Questions for the Panelists?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086949"/>
            <a:ext cx="82362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exa Light"/>
                <a:cs typeface="Nexa Light"/>
              </a:rPr>
              <a:t>You can submit them by:</a:t>
            </a:r>
          </a:p>
          <a:p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Visiting this session’s question link: </a:t>
            </a:r>
            <a:r>
              <a:rPr lang="en-US" dirty="0">
                <a:latin typeface="Nexa Light"/>
                <a:cs typeface="Nexa Light"/>
                <a:hlinkClick r:id="rId3"/>
              </a:rPr>
              <a:t>https://www.polleverywhere.com/free_text_polls/cjplvtcRwF69I3j/</a:t>
            </a:r>
            <a:r>
              <a:rPr lang="en-US" dirty="0" smtClean="0">
                <a:latin typeface="Nexa Light"/>
                <a:cs typeface="Nexa Light"/>
                <a:hlinkClick r:id="rId3"/>
              </a:rPr>
              <a:t>web</a:t>
            </a:r>
            <a:r>
              <a:rPr lang="en-US" dirty="0" smtClean="0">
                <a:latin typeface="Nexa Light"/>
                <a:cs typeface="Nexa Light"/>
              </a:rPr>
              <a:t> </a:t>
            </a: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Nexa Light"/>
                <a:cs typeface="Nexa Light"/>
              </a:rPr>
              <a:t>Texting 590344 and </a:t>
            </a:r>
            <a:r>
              <a:rPr lang="en-US" dirty="0">
                <a:latin typeface="Nexa Light"/>
                <a:cs typeface="Nexa Light"/>
              </a:rPr>
              <a:t>your </a:t>
            </a:r>
            <a:r>
              <a:rPr lang="en-US" dirty="0" smtClean="0">
                <a:latin typeface="Nexa Light"/>
                <a:cs typeface="Nexa Light"/>
              </a:rPr>
              <a:t>question </a:t>
            </a:r>
            <a:r>
              <a:rPr lang="en-US" dirty="0">
                <a:latin typeface="Nexa Light"/>
                <a:cs typeface="Nexa Light"/>
              </a:rPr>
              <a:t>to: 22333</a:t>
            </a: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Visiting our Poll site for access to all of our Session polls/</a:t>
            </a:r>
            <a:r>
              <a:rPr lang="en-US" dirty="0">
                <a:latin typeface="Nexa Light"/>
                <a:cs typeface="Nexa Light"/>
              </a:rPr>
              <a:t>questions</a:t>
            </a:r>
            <a:r>
              <a:rPr lang="en-US" dirty="0" smtClean="0">
                <a:latin typeface="Nexa Light"/>
                <a:cs typeface="Nexa Light"/>
              </a:rPr>
              <a:t>: </a:t>
            </a:r>
            <a:r>
              <a:rPr lang="en-US" dirty="0" smtClean="0">
                <a:latin typeface="Nexa Light"/>
                <a:cs typeface="Nexa Light"/>
                <a:hlinkClick r:id="rId4"/>
              </a:rPr>
              <a:t>https</a:t>
            </a:r>
            <a:r>
              <a:rPr lang="en-US" dirty="0">
                <a:latin typeface="Nexa Light"/>
                <a:cs typeface="Nexa Light"/>
                <a:hlinkClick r:id="rId4"/>
              </a:rPr>
              <a:t>://www.polleverywhere.com/</a:t>
            </a:r>
            <a:r>
              <a:rPr lang="en-US" dirty="0" smtClean="0">
                <a:latin typeface="Nexa Light"/>
                <a:cs typeface="Nexa Light"/>
                <a:hlinkClick r:id="rId4"/>
              </a:rPr>
              <a:t>alfn</a:t>
            </a:r>
            <a:r>
              <a:rPr lang="en-US" dirty="0" smtClean="0">
                <a:latin typeface="Nexa Light"/>
                <a:cs typeface="Nexa Light"/>
              </a:rPr>
              <a:t> </a:t>
            </a: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Ask questions or make comments verbally by using the microphones provided in the session room</a:t>
            </a:r>
            <a:endParaRPr lang="en-US" dirty="0">
              <a:latin typeface="Nexa Light"/>
              <a:cs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06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Panel Overview</a:t>
            </a:r>
            <a:endParaRPr lang="en-US" sz="4400" dirty="0">
              <a:solidFill>
                <a:srgbClr val="BEA388"/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563880"/>
            <a:ext cx="7772400" cy="4693001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Auditing of third party service providers: What is the current industry environment?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Is there a need for uniform auditing standards?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Vendor Management: Centralized or de-centralized oversight?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Key selection criteria in selecting a vendor and in evaluating ongoing performance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How to minimize the resource drain and expense of audits?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Regulatory involvement: What is the future state?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Scorecards and benchmarking: What are the key performance metrics that should be included in your service level agreements and in your performance management criteria?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The future outlook for smaller market participants: Attrition vs growth</a:t>
            </a:r>
          </a:p>
          <a:p>
            <a:pPr algn="l"/>
            <a:endParaRPr lang="en-US" sz="2000" dirty="0" smtClean="0">
              <a:latin typeface="Nexa Light"/>
              <a:cs typeface="Nexa Light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11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Questions for the Panelists?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086949"/>
            <a:ext cx="82362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Nexa Light"/>
                <a:cs typeface="Nexa Light"/>
              </a:rPr>
              <a:t>You can submit them by:</a:t>
            </a:r>
          </a:p>
          <a:p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Visiting this session’s question link: </a:t>
            </a:r>
            <a:r>
              <a:rPr lang="en-US" dirty="0">
                <a:latin typeface="Nexa Light"/>
                <a:cs typeface="Nexa Light"/>
                <a:hlinkClick r:id="rId3"/>
              </a:rPr>
              <a:t>https://www.polleverywhere.com/free_text_polls/cjplvtcRwF69I3j/</a:t>
            </a:r>
            <a:r>
              <a:rPr lang="en-US" dirty="0" smtClean="0">
                <a:latin typeface="Nexa Light"/>
                <a:cs typeface="Nexa Light"/>
                <a:hlinkClick r:id="rId3"/>
              </a:rPr>
              <a:t>web</a:t>
            </a:r>
            <a:r>
              <a:rPr lang="en-US" dirty="0" smtClean="0">
                <a:latin typeface="Nexa Light"/>
                <a:cs typeface="Nexa Light"/>
              </a:rPr>
              <a:t> </a:t>
            </a: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 smtClean="0">
                <a:latin typeface="Nexa Light"/>
                <a:cs typeface="Nexa Light"/>
              </a:rPr>
              <a:t>Texting 590344 and </a:t>
            </a:r>
            <a:r>
              <a:rPr lang="en-US" dirty="0">
                <a:latin typeface="Nexa Light"/>
                <a:cs typeface="Nexa Light"/>
              </a:rPr>
              <a:t>your </a:t>
            </a:r>
            <a:r>
              <a:rPr lang="en-US" dirty="0" smtClean="0">
                <a:latin typeface="Nexa Light"/>
                <a:cs typeface="Nexa Light"/>
              </a:rPr>
              <a:t>question </a:t>
            </a:r>
            <a:r>
              <a:rPr lang="en-US" dirty="0">
                <a:latin typeface="Nexa Light"/>
                <a:cs typeface="Nexa Light"/>
              </a:rPr>
              <a:t>to: 22333</a:t>
            </a: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Visiting our Poll site for access to all of our Session polls/</a:t>
            </a:r>
            <a:r>
              <a:rPr lang="en-US" dirty="0">
                <a:latin typeface="Nexa Light"/>
                <a:cs typeface="Nexa Light"/>
              </a:rPr>
              <a:t>questions</a:t>
            </a:r>
            <a:r>
              <a:rPr lang="en-US" dirty="0" smtClean="0">
                <a:latin typeface="Nexa Light"/>
                <a:cs typeface="Nexa Light"/>
              </a:rPr>
              <a:t>: </a:t>
            </a:r>
            <a:r>
              <a:rPr lang="en-US" dirty="0" smtClean="0">
                <a:latin typeface="Nexa Light"/>
                <a:cs typeface="Nexa Light"/>
                <a:hlinkClick r:id="rId4"/>
              </a:rPr>
              <a:t>https</a:t>
            </a:r>
            <a:r>
              <a:rPr lang="en-US" dirty="0">
                <a:latin typeface="Nexa Light"/>
                <a:cs typeface="Nexa Light"/>
                <a:hlinkClick r:id="rId4"/>
              </a:rPr>
              <a:t>://www.polleverywhere.com/</a:t>
            </a:r>
            <a:r>
              <a:rPr lang="en-US" dirty="0" smtClean="0">
                <a:latin typeface="Nexa Light"/>
                <a:cs typeface="Nexa Light"/>
                <a:hlinkClick r:id="rId4"/>
              </a:rPr>
              <a:t>alfn</a:t>
            </a:r>
            <a:r>
              <a:rPr lang="en-US" dirty="0" smtClean="0">
                <a:latin typeface="Nexa Light"/>
                <a:cs typeface="Nexa Light"/>
              </a:rPr>
              <a:t> </a:t>
            </a: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endParaRPr lang="en-US" dirty="0">
              <a:latin typeface="Nexa Light"/>
              <a:cs typeface="Nexa Light"/>
            </a:endParaRPr>
          </a:p>
          <a:p>
            <a:pPr>
              <a:buFont typeface="Arial"/>
              <a:buChar char="•"/>
            </a:pPr>
            <a:r>
              <a:rPr lang="en-US" dirty="0">
                <a:latin typeface="Nexa Light"/>
                <a:cs typeface="Nexa Light"/>
              </a:rPr>
              <a:t>Ask questions or make comments verbally by using the microphones provided in the session room</a:t>
            </a:r>
            <a:endParaRPr lang="en-US" dirty="0">
              <a:latin typeface="Nexa Light"/>
              <a:cs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5649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Audience Polling Questions</a:t>
            </a:r>
            <a:endParaRPr lang="en-US" sz="4400" dirty="0">
              <a:solidFill>
                <a:srgbClr val="BEA388"/>
              </a:solidFill>
              <a:latin typeface="Nexa Bold"/>
              <a:cs typeface="Nexa Bold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18694"/>
            <a:ext cx="7772400" cy="515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2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 smtClean="0">
                <a:solidFill>
                  <a:srgbClr val="BEA388"/>
                </a:solidFill>
                <a:latin typeface="Nexa Bold"/>
                <a:cs typeface="Nexa Bold"/>
              </a:rPr>
              <a:t>Audience Polling Questions</a:t>
            </a:r>
            <a:endParaRPr lang="en-US" sz="4400" dirty="0">
              <a:solidFill>
                <a:srgbClr val="BEA388"/>
              </a:solidFill>
              <a:latin typeface="Nexa Bold"/>
              <a:cs typeface="Nexa Bold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21347"/>
            <a:ext cx="7772399" cy="513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4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BSI’s Vendor Management program is designed to ensure the right things are done to mitigate unwarranted vendor risk not only for the benefit of BSI but for the consumer/homeowner.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Like any other vendor program best practices were utilized, and modifications were made based on usage.  Ongoing evaluation will continue to ensure our program exceeds expectations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</a:p>
          <a:p>
            <a:pPr marL="342900" indent="-342900" algn="l">
              <a:buFont typeface="Arial"/>
              <a:buChar char="•"/>
            </a:pP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 smtClean="0">
                <a:latin typeface="Nexa Light"/>
                <a:cs typeface="Nexa Light"/>
              </a:rPr>
              <a:t>This BSI presentation will be available in the conference notebook for review after the session. This will be a Q &amp; A Panel session and will not necessarily follow the </a:t>
            </a:r>
            <a:r>
              <a:rPr lang="en-US" sz="2000" smtClean="0">
                <a:latin typeface="Nexa Light"/>
                <a:cs typeface="Nexa Light"/>
              </a:rPr>
              <a:t>presentation exactly. </a:t>
            </a:r>
            <a:endParaRPr lang="en-US" sz="2000" dirty="0" smtClean="0">
              <a:latin typeface="Nexa Light"/>
              <a:cs typeface="Nexa Light"/>
            </a:endParaRP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969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463" y="153909"/>
            <a:ext cx="8458201" cy="674998"/>
          </a:xfrm>
        </p:spPr>
        <p:txBody>
          <a:bodyPr/>
          <a:lstStyle/>
          <a:p>
            <a:r>
              <a:rPr lang="en-US" sz="3800" dirty="0">
                <a:solidFill>
                  <a:srgbClr val="BEA388"/>
                </a:solidFill>
                <a:latin typeface="Nexa Bold"/>
                <a:cs typeface="Nexa Bold"/>
              </a:rPr>
              <a:t>Effective Vendor Program Relies </a:t>
            </a:r>
            <a:r>
              <a:rPr lang="en-US" sz="3800" dirty="0" smtClean="0">
                <a:solidFill>
                  <a:srgbClr val="BEA388"/>
                </a:solidFill>
                <a:latin typeface="Nexa Bold"/>
                <a:cs typeface="Nexa Bold"/>
              </a:rPr>
              <a:t>On</a:t>
            </a:r>
            <a:endParaRPr lang="en-US" sz="38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Development of clear and concise Vendor Management Policies and Procedures.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Defined roles and responsibilities of stakeholders in the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Communication with internal business managers/sponsors.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Collaboration with proposed/existing vendors.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Clear definition of expectations for due diligence and documentation.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Effective vendor evaluation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Defined contractual expectations.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Ongoing monitoring and auditing process.</a:t>
            </a: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Vendor Contingency Plan.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346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1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3909"/>
            <a:ext cx="7772400" cy="674998"/>
          </a:xfrm>
        </p:spPr>
        <p:txBody>
          <a:bodyPr/>
          <a:lstStyle/>
          <a:p>
            <a:r>
              <a:rPr lang="en-US" sz="4400" dirty="0">
                <a:solidFill>
                  <a:srgbClr val="BEA388"/>
                </a:solidFill>
                <a:latin typeface="Nexa Bold"/>
                <a:cs typeface="Nexa Bold"/>
              </a:rPr>
              <a:t>Policies and Procedures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  <a:latin typeface="Nexa Bold"/>
              <a:cs typeface="Nexa Bold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023042"/>
            <a:ext cx="7772400" cy="5233839"/>
          </a:xfrm>
        </p:spPr>
        <p:txBody>
          <a:bodyPr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Clear understanding from the employees is essential to ensuring the success of any program</a:t>
            </a:r>
            <a:r>
              <a:rPr lang="en-US" sz="2000" dirty="0" smtClean="0">
                <a:latin typeface="Nexa Light"/>
                <a:cs typeface="Nexa Light"/>
              </a:rPr>
              <a:t>.</a:t>
            </a:r>
            <a:endParaRPr lang="en-US" sz="2000" dirty="0">
              <a:latin typeface="Nexa Light"/>
              <a:cs typeface="Nexa Light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000" dirty="0">
                <a:latin typeface="Nexa Light"/>
                <a:cs typeface="Nexa Light"/>
              </a:rPr>
              <a:t>The Policies and Procedures were the initial step and</a:t>
            </a:r>
            <a:r>
              <a:rPr lang="en-US" sz="2000" dirty="0" smtClean="0">
                <a:latin typeface="Nexa Light"/>
                <a:cs typeface="Nexa Light"/>
              </a:rPr>
              <a:t>:</a:t>
            </a:r>
            <a:endParaRPr lang="en-US" sz="2000" dirty="0">
              <a:latin typeface="Nexa Light"/>
              <a:cs typeface="Nexa Light"/>
            </a:endParaRP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Designed to provide insight into the overall process and provides a framework of understanding.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Ensures guidance for the rational behind the need.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Explains classifications of risk along with Federal Regulations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Details step by step processes from vendor selection to contract execution.</a:t>
            </a:r>
          </a:p>
          <a:p>
            <a:pPr marL="800100" lvl="1" indent="-342900" algn="l">
              <a:buFont typeface="Courier New"/>
              <a:buChar char="o"/>
            </a:pPr>
            <a:r>
              <a:rPr lang="en-US" sz="2000" dirty="0">
                <a:latin typeface="Nexa Light"/>
                <a:cs typeface="Nexa Light"/>
              </a:rPr>
              <a:t>Informs of ongoing requirements and continuing refresher training of staff.</a:t>
            </a:r>
          </a:p>
        </p:txBody>
      </p:sp>
      <p:pic>
        <p:nvPicPr>
          <p:cNvPr id="4" name="Picture 3" descr="ANSWERS_14_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750" y="6256882"/>
            <a:ext cx="2225922" cy="5890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85800" y="828907"/>
            <a:ext cx="77724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731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Custom 1">
      <a:dk1>
        <a:sysClr val="windowText" lastClr="000000"/>
      </a:dk1>
      <a:lt1>
        <a:sysClr val="window" lastClr="FFFFFF"/>
      </a:lt1>
      <a:dk2>
        <a:srgbClr val="19398B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232</TotalTime>
  <Words>1653</Words>
  <Application>Microsoft Macintosh PowerPoint</Application>
  <PresentationFormat>On-screen Show (4:3)</PresentationFormat>
  <Paragraphs>253</Paragraphs>
  <Slides>28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Executive</vt:lpstr>
      <vt:lpstr>Custom Design</vt:lpstr>
      <vt:lpstr>Third Party Vendor Management and Servicer Audits of Your Law Firm: </vt:lpstr>
      <vt:lpstr>PowerPoint Presentation</vt:lpstr>
      <vt:lpstr>Panel Overview</vt:lpstr>
      <vt:lpstr>Questions for the Panelists?</vt:lpstr>
      <vt:lpstr>Audience Polling Questions</vt:lpstr>
      <vt:lpstr>Audience Polling Questions</vt:lpstr>
      <vt:lpstr>Overview</vt:lpstr>
      <vt:lpstr>Effective Vendor Program Relies On</vt:lpstr>
      <vt:lpstr>Policies and Procedures</vt:lpstr>
      <vt:lpstr>Roles and Responsibilities</vt:lpstr>
      <vt:lpstr>Internal Communication</vt:lpstr>
      <vt:lpstr>Collaboration with Proposed/Existing Vendors</vt:lpstr>
      <vt:lpstr>Define Due Diligence and the Need for Documentation</vt:lpstr>
      <vt:lpstr>Evaluation Process</vt:lpstr>
      <vt:lpstr>Vendor Selection</vt:lpstr>
      <vt:lpstr>Defining Contractual Expectations</vt:lpstr>
      <vt:lpstr>Vendor Contingency Plan</vt:lpstr>
      <vt:lpstr>Vendor Classifications and Risk Assessment</vt:lpstr>
      <vt:lpstr>Critical Vendors</vt:lpstr>
      <vt:lpstr>Moderate &amp; Minor Vendors</vt:lpstr>
      <vt:lpstr>On-Site Audits</vt:lpstr>
      <vt:lpstr>Desk Top Audits</vt:lpstr>
      <vt:lpstr>Vendor Scorecard</vt:lpstr>
      <vt:lpstr>Servicer Audits of Law Firms –  Due Diligence &amp; Performance Reviews</vt:lpstr>
      <vt:lpstr>Servicer Audits of Law Firms –  Ongoing Comprehensive Monitoring</vt:lpstr>
      <vt:lpstr>Servicer Audits of Law Firms –  Termination and Case Transfers</vt:lpstr>
      <vt:lpstr>PowerPoint Presentation</vt:lpstr>
      <vt:lpstr>Questions for the Panelists?</vt:lpstr>
    </vt:vector>
  </TitlesOfParts>
  <Company>ALFN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Cade Holleman</dc:creator>
  <cp:lastModifiedBy>ALFN</cp:lastModifiedBy>
  <cp:revision>30</cp:revision>
  <dcterms:created xsi:type="dcterms:W3CDTF">2014-06-02T17:36:34Z</dcterms:created>
  <dcterms:modified xsi:type="dcterms:W3CDTF">2014-07-16T16:07:39Z</dcterms:modified>
</cp:coreProperties>
</file>