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88" r:id="rId5"/>
    <p:sldId id="268" r:id="rId6"/>
    <p:sldId id="265" r:id="rId7"/>
    <p:sldId id="291" r:id="rId8"/>
    <p:sldId id="271" r:id="rId9"/>
    <p:sldId id="275" r:id="rId10"/>
    <p:sldId id="276" r:id="rId11"/>
    <p:sldId id="277" r:id="rId12"/>
    <p:sldId id="278" r:id="rId13"/>
    <p:sldId id="279" r:id="rId14"/>
    <p:sldId id="280" r:id="rId15"/>
    <p:sldId id="281" r:id="rId16"/>
    <p:sldId id="282" r:id="rId17"/>
    <p:sldId id="283" r:id="rId18"/>
    <p:sldId id="285" r:id="rId19"/>
    <p:sldId id="284" r:id="rId20"/>
    <p:sldId id="267" r:id="rId21"/>
    <p:sldId id="29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1369" autoAdjust="0"/>
  </p:normalViewPr>
  <p:slideViewPr>
    <p:cSldViewPr snapToGrid="0" snapToObjects="1">
      <p:cViewPr>
        <p:scale>
          <a:sx n="85" d="100"/>
          <a:sy n="85" d="100"/>
        </p:scale>
        <p:origin x="-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FECB7-B12F-4673-95A7-2CE56032B206}" type="datetimeFigureOut">
              <a:rPr lang="en-US" smtClean="0"/>
              <a:pPr/>
              <a:t>7/16/14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334C4-4BD5-4031-8187-78B623744E53}" type="slidenum">
              <a:rPr lang="en-US" smtClean="0"/>
              <a:pPr/>
              <a:t>‹#›</a:t>
            </a:fld>
            <a:endParaRPr lang="en-US"/>
          </a:p>
        </p:txBody>
      </p:sp>
    </p:spTree>
    <p:extLst>
      <p:ext uri="{BB962C8B-B14F-4D97-AF65-F5344CB8AC3E}">
        <p14:creationId xmlns:p14="http://schemas.microsoft.com/office/powerpoint/2010/main" val="317315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l">
              <a:buFont typeface="Arial"/>
              <a:buChar char="•"/>
            </a:pPr>
            <a:r>
              <a:rPr lang="en-US" sz="2400" dirty="0" smtClean="0">
                <a:latin typeface="Nexa Light" panose="02000000000000000000" pitchFamily="50" charset="0"/>
              </a:rPr>
              <a:t>Scrutiny, Public/Media, Regulatory Agencies, Capital Hill; * </a:t>
            </a:r>
            <a:r>
              <a:rPr lang="en-US" sz="1200" dirty="0" smtClean="0">
                <a:latin typeface="Nexa Light" panose="02000000000000000000" pitchFamily="50" charset="0"/>
              </a:rPr>
              <a:t>Emergency Economic Stabilization Act/Dodd Frank/Helping Families Save their Homes Act</a:t>
            </a:r>
          </a:p>
          <a:p>
            <a:endParaRPr lang="en-US" dirty="0"/>
          </a:p>
        </p:txBody>
      </p:sp>
      <p:sp>
        <p:nvSpPr>
          <p:cNvPr id="4" name="Slide Number Placeholder 3"/>
          <p:cNvSpPr>
            <a:spLocks noGrp="1"/>
          </p:cNvSpPr>
          <p:nvPr>
            <p:ph type="sldNum" sz="quarter" idx="10"/>
          </p:nvPr>
        </p:nvSpPr>
        <p:spPr/>
        <p:txBody>
          <a:bodyPr/>
          <a:lstStyle/>
          <a:p>
            <a:fld id="{FF4334C4-4BD5-4031-8187-78B623744E53}" type="slidenum">
              <a:rPr lang="en-US" smtClean="0"/>
              <a:pPr/>
              <a:t>4</a:t>
            </a:fld>
            <a:endParaRPr lang="en-US"/>
          </a:p>
        </p:txBody>
      </p:sp>
    </p:spTree>
    <p:extLst>
      <p:ext uri="{BB962C8B-B14F-4D97-AF65-F5344CB8AC3E}">
        <p14:creationId xmlns:p14="http://schemas.microsoft.com/office/powerpoint/2010/main" val="268985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go to the website, there are numerous rule proposals, rules, changes to the rules, it is very hard to track and follow, a compliance nightmare</a:t>
            </a:r>
            <a:endParaRPr lang="en-US" dirty="0"/>
          </a:p>
        </p:txBody>
      </p:sp>
      <p:sp>
        <p:nvSpPr>
          <p:cNvPr id="4" name="Slide Number Placeholder 3"/>
          <p:cNvSpPr>
            <a:spLocks noGrp="1"/>
          </p:cNvSpPr>
          <p:nvPr>
            <p:ph type="sldNum" sz="quarter" idx="10"/>
          </p:nvPr>
        </p:nvSpPr>
        <p:spPr/>
        <p:txBody>
          <a:bodyPr/>
          <a:lstStyle/>
          <a:p>
            <a:fld id="{FF4334C4-4BD5-4031-8187-78B623744E53}" type="slidenum">
              <a:rPr lang="en-US" smtClean="0"/>
              <a:pPr/>
              <a:t>5</a:t>
            </a:fld>
            <a:endParaRPr lang="en-US"/>
          </a:p>
        </p:txBody>
      </p:sp>
    </p:spTree>
    <p:extLst>
      <p:ext uri="{BB962C8B-B14F-4D97-AF65-F5344CB8AC3E}">
        <p14:creationId xmlns:p14="http://schemas.microsoft.com/office/powerpoint/2010/main" val="167697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what happened between the passage of Dodd-Frank, and the implementation of the new rules, the changes were:
https://</a:t>
            </a:r>
            <a:r>
              <a:rPr lang="en-US" dirty="0" err="1" smtClean="0"/>
              <a:t>www.polleverywhere.com</a:t>
            </a:r>
            <a:r>
              <a:rPr lang="en-US" dirty="0" smtClean="0"/>
              <a:t>/</a:t>
            </a:r>
            <a:r>
              <a:rPr lang="en-US" dirty="0" err="1" smtClean="0"/>
              <a:t>multiple_choice_polls</a:t>
            </a:r>
            <a:r>
              <a:rPr lang="en-US" smtClean="0"/>
              <a:t>/IQL0g0uSCuQ2Xw3</a:t>
            </a:r>
            <a:endParaRPr lang="en-US" dirty="0" smtClean="0"/>
          </a:p>
        </p:txBody>
      </p:sp>
      <p:sp>
        <p:nvSpPr>
          <p:cNvPr id="4" name="Slide Number Placeholder 3"/>
          <p:cNvSpPr>
            <a:spLocks noGrp="1"/>
          </p:cNvSpPr>
          <p:nvPr>
            <p:ph type="sldNum" sz="quarter" idx="10"/>
          </p:nvPr>
        </p:nvSpPr>
        <p:spPr/>
        <p:txBody>
          <a:bodyPr/>
          <a:lstStyle/>
          <a:p>
            <a:fld id="{FF4334C4-4BD5-4031-8187-78B623744E53}" type="slidenum">
              <a:rPr lang="en-US" smtClean="0"/>
              <a:pPr/>
              <a:t>6</a:t>
            </a:fld>
            <a:endParaRPr lang="en-US"/>
          </a:p>
        </p:txBody>
      </p:sp>
    </p:spTree>
    <p:extLst>
      <p:ext uri="{BB962C8B-B14F-4D97-AF65-F5344CB8AC3E}">
        <p14:creationId xmlns:p14="http://schemas.microsoft.com/office/powerpoint/2010/main" val="167697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334C4-4BD5-4031-8187-78B623744E53}" type="slidenum">
              <a:rPr lang="en-US" smtClean="0"/>
              <a:pPr/>
              <a:t>7</a:t>
            </a:fld>
            <a:endParaRPr lang="en-US"/>
          </a:p>
        </p:txBody>
      </p:sp>
    </p:spTree>
    <p:extLst>
      <p:ext uri="{BB962C8B-B14F-4D97-AF65-F5344CB8AC3E}">
        <p14:creationId xmlns:p14="http://schemas.microsoft.com/office/powerpoint/2010/main" val="80071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CFPB v Frederick J Hanna &amp; Associates, P.C. filed on 7-14-14 in ND of GA, Atlanta</a:t>
            </a:r>
            <a:r>
              <a:rPr lang="en-US" baseline="0" dirty="0" smtClean="0"/>
              <a:t> </a:t>
            </a:r>
            <a:r>
              <a:rPr lang="en-US" baseline="0" dirty="0" err="1" smtClean="0"/>
              <a:t>Div</a:t>
            </a:r>
            <a:r>
              <a:rPr lang="en-US" dirty="0" smtClean="0"/>
              <a:t> </a:t>
            </a:r>
            <a:endParaRPr lang="en-US" dirty="0"/>
          </a:p>
        </p:txBody>
      </p:sp>
      <p:sp>
        <p:nvSpPr>
          <p:cNvPr id="4" name="Slide Number Placeholder 3"/>
          <p:cNvSpPr>
            <a:spLocks noGrp="1"/>
          </p:cNvSpPr>
          <p:nvPr>
            <p:ph type="sldNum" sz="quarter" idx="10"/>
          </p:nvPr>
        </p:nvSpPr>
        <p:spPr/>
        <p:txBody>
          <a:bodyPr/>
          <a:lstStyle/>
          <a:p>
            <a:fld id="{E8118F10-469C-4F1A-A0FE-FB316F4A585D}" type="slidenum">
              <a:rPr lang="en-US" smtClean="0"/>
              <a:t>8</a:t>
            </a:fld>
            <a:endParaRPr lang="en-US"/>
          </a:p>
        </p:txBody>
      </p:sp>
    </p:spTree>
    <p:extLst>
      <p:ext uri="{BB962C8B-B14F-4D97-AF65-F5344CB8AC3E}">
        <p14:creationId xmlns:p14="http://schemas.microsoft.com/office/powerpoint/2010/main" val="32802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the hardest part to comply with and avoid risk going forward?
https://</a:t>
            </a:r>
            <a:r>
              <a:rPr lang="en-US" dirty="0" err="1" smtClean="0"/>
              <a:t>www.polleverywhere.com</a:t>
            </a:r>
            <a:r>
              <a:rPr lang="en-US" dirty="0" smtClean="0"/>
              <a:t>/</a:t>
            </a:r>
            <a:r>
              <a:rPr lang="en-US" dirty="0" err="1" smtClean="0"/>
              <a:t>multiple_choice_polls</a:t>
            </a:r>
            <a:r>
              <a:rPr lang="en-US" smtClean="0"/>
              <a:t>/6dSOUCYqU1mnO7K#!/my/polls</a:t>
            </a:r>
          </a:p>
          <a:p>
            <a:endParaRPr lang="en-US"/>
          </a:p>
        </p:txBody>
      </p:sp>
      <p:sp>
        <p:nvSpPr>
          <p:cNvPr id="4" name="Slide Number Placeholder 3"/>
          <p:cNvSpPr>
            <a:spLocks noGrp="1"/>
          </p:cNvSpPr>
          <p:nvPr>
            <p:ph type="sldNum" sz="quarter" idx="10"/>
          </p:nvPr>
        </p:nvSpPr>
        <p:spPr/>
        <p:txBody>
          <a:bodyPr/>
          <a:lstStyle/>
          <a:p>
            <a:fld id="{FF4334C4-4BD5-4031-8187-78B623744E53}" type="slidenum">
              <a:rPr lang="en-US" smtClean="0"/>
              <a:pPr/>
              <a:t>16</a:t>
            </a:fld>
            <a:endParaRPr lang="en-US"/>
          </a:p>
        </p:txBody>
      </p:sp>
    </p:spTree>
    <p:extLst>
      <p:ext uri="{BB962C8B-B14F-4D97-AF65-F5344CB8AC3E}">
        <p14:creationId xmlns:p14="http://schemas.microsoft.com/office/powerpoint/2010/main" val="280015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334C4-4BD5-4031-8187-78B623744E53}" type="slidenum">
              <a:rPr lang="en-US" smtClean="0"/>
              <a:pPr/>
              <a:t>19</a:t>
            </a:fld>
            <a:endParaRPr lang="en-US"/>
          </a:p>
        </p:txBody>
      </p:sp>
    </p:spTree>
    <p:extLst>
      <p:ext uri="{BB962C8B-B14F-4D97-AF65-F5344CB8AC3E}">
        <p14:creationId xmlns:p14="http://schemas.microsoft.com/office/powerpoint/2010/main" val="126850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B6F1268-2BD7-434A-BCDF-03D27385989E}"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A3F92-F230-4203-984D-AB7A3ECE63D5}"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2A1C8E-0109-4AE6-82FD-B78455A5773E}"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8D4083-5B9B-4619-AC71-B0DB7C690257}"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9995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108A4-C19F-40A2-AAC5-AE2377E3D427}"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258529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2AAA3-03D4-40B8-9446-8954789B1D1E}"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54034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295470-63A0-4181-A06C-083DC72E3790}"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17271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7DCFBD-BC0A-4E34-8630-7E6C35B3924C}" type="datetime1">
              <a:rPr lang="en-US" smtClean="0"/>
              <a:t>7/16/14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69308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6F0C2B-2E73-4306-A379-34733FFE1871}" type="datetime1">
              <a:rPr lang="en-US" smtClean="0"/>
              <a:t>7/16/14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234486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A76BC-B413-4E95-B839-555245BC8614}" type="datetime1">
              <a:rPr lang="en-US" smtClean="0"/>
              <a:t>7/16/14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16657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1DD7E-EF46-46A2-82E8-19F1B4FB848B}"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261137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0CD339B-3D48-4A2C-9FAB-FF16214161BE}" type="datetime1">
              <a:rPr lang="en-US" smtClean="0"/>
              <a:t>7/16/14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3D668-444B-44AF-9F45-1036D509CFA6}"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875618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19B2A-82AD-4842-844F-74B7FF4A9A2E}"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165715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DB017-5E3A-45FF-9EED-64551F01F5C6}"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126974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A8C77-784C-4BAE-AE39-7AB5AED0D476}" type="datetime1">
              <a:rPr lang="en-US" smtClean="0"/>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D0500DB-2081-46DE-8071-730939C5C2DD}"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F06B924-0A32-45F8-986D-F83825E86D7A}" type="datetime1">
              <a:rPr lang="en-US" smtClean="0"/>
              <a:t>7/16/14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1D6479-A3F9-4643-854E-009EBF3C6E4D}" type="datetime1">
              <a:rPr lang="en-US" smtClean="0"/>
              <a:t>7/16/14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0323A-DC74-4F32-BC1A-416161F5A152}" type="datetime1">
              <a:rPr lang="en-US" smtClean="0"/>
              <a:t>7/16/14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93752-55F1-4382-8378-77737DAB7A97}"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6A56A-D778-4220-ACCB-A4B1B2B8EBCF}" type="datetime1">
              <a:rPr lang="en-US" smtClean="0"/>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SLIDE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7908976-D2F5-4158-A848-A31E852B8735}" type="datetime1">
              <a:rPr lang="en-US" smtClean="0"/>
              <a:t>7/16/14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userDrawn="1"/>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ts val="5800"/>
        </a:lnSpc>
        <a:spcBef>
          <a:spcPct val="0"/>
        </a:spcBef>
        <a:buNone/>
        <a:defRPr sz="5400" kern="1200" baseline="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2718E-CDDE-44F7-AAFF-24DF6B1727FF}" type="datetime1">
              <a:rPr lang="en-US" smtClean="0"/>
              <a:t>7/16/14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D6EA0-5BC5-994F-A640-2FA415EEEC05}" type="slidenum">
              <a:rPr lang="en-US" smtClean="0"/>
              <a:pPr/>
              <a:t>‹#›</a:t>
            </a:fld>
            <a:endParaRPr lang="en-US"/>
          </a:p>
        </p:txBody>
      </p:sp>
    </p:spTree>
    <p:extLst>
      <p:ext uri="{BB962C8B-B14F-4D97-AF65-F5344CB8AC3E}">
        <p14:creationId xmlns:p14="http://schemas.microsoft.com/office/powerpoint/2010/main" val="2878546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polleverywhere.com/free_text_polls/g0TjCjaQlfC0kIY/web" TargetMode="External"/><Relationship Id="rId4" Type="http://schemas.openxmlformats.org/officeDocument/2006/relationships/hyperlink" Target="https://www.polleverywhere.com/alf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polleverywhere.com/free_text_polls/g0TjCjaQlfC0kIY/web" TargetMode="External"/><Relationship Id="rId4" Type="http://schemas.openxmlformats.org/officeDocument/2006/relationships/hyperlink" Target="https://www.polleverywhere.com/alf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7999"/>
            <a:ext cx="7772400" cy="1032376"/>
          </a:xfrm>
        </p:spPr>
        <p:txBody>
          <a:bodyPr/>
          <a:lstStyle/>
          <a:p>
            <a:r>
              <a:rPr lang="en-US" sz="6000" b="1" dirty="0" smtClean="0"/>
              <a:t>CFPB – A Reality Check</a:t>
            </a:r>
            <a:endParaRPr lang="en-US" sz="6000" dirty="0">
              <a:solidFill>
                <a:schemeClr val="bg2">
                  <a:lumMod val="25000"/>
                </a:schemeClr>
              </a:solidFill>
              <a:latin typeface="Nexa Bold"/>
              <a:cs typeface="Nexa Bold"/>
            </a:endParaRPr>
          </a:p>
        </p:txBody>
      </p:sp>
      <p:sp>
        <p:nvSpPr>
          <p:cNvPr id="3" name="Subtitle 2"/>
          <p:cNvSpPr>
            <a:spLocks noGrp="1"/>
          </p:cNvSpPr>
          <p:nvPr>
            <p:ph type="subTitle" idx="1"/>
          </p:nvPr>
        </p:nvSpPr>
        <p:spPr>
          <a:xfrm>
            <a:off x="685800" y="3996272"/>
            <a:ext cx="7772400" cy="526442"/>
          </a:xfrm>
        </p:spPr>
        <p:txBody>
          <a:bodyPr>
            <a:normAutofit fontScale="70000" lnSpcReduction="20000"/>
          </a:bodyPr>
          <a:lstStyle/>
          <a:p>
            <a:r>
              <a:rPr lang="en-US" i="1" dirty="0"/>
              <a:t>Servicer best practices for overcoming operational and legal challenges as we work through the morass that is the CFPB regulatory environment.</a:t>
            </a:r>
            <a:r>
              <a:rPr lang="en-US" b="1" dirty="0" smtClean="0"/>
              <a:t> </a:t>
            </a:r>
            <a:endParaRPr lang="en-US" dirty="0" smtClean="0">
              <a:latin typeface="Nexa Light"/>
              <a:cs typeface="Nexa Light"/>
            </a:endParaRPr>
          </a:p>
        </p:txBody>
      </p:sp>
      <p:pic>
        <p:nvPicPr>
          <p:cNvPr id="4" name="Picture 3" descr="ANSWERS_14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13401"/>
            <a:ext cx="7772400" cy="2056867"/>
          </a:xfrm>
          <a:prstGeom prst="rect">
            <a:avLst/>
          </a:prstGeom>
        </p:spPr>
      </p:pic>
      <p:cxnSp>
        <p:nvCxnSpPr>
          <p:cNvPr id="8" name="Straight Connector 7"/>
          <p:cNvCxnSpPr/>
          <p:nvPr/>
        </p:nvCxnSpPr>
        <p:spPr>
          <a:xfrm flipH="1">
            <a:off x="685800" y="2281302"/>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685800" y="5805793"/>
            <a:ext cx="7772400" cy="526442"/>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dirty="0" smtClean="0">
                <a:latin typeface="Nexa Light"/>
                <a:cs typeface="Nexa Light"/>
              </a:rPr>
              <a:t>TUESDAY, JULY 22 | 4:15 – </a:t>
            </a:r>
            <a:r>
              <a:rPr lang="en-US" dirty="0">
                <a:latin typeface="Nexa Light"/>
                <a:cs typeface="Nexa Light"/>
              </a:rPr>
              <a:t>5:15 PM | BROADMOOR </a:t>
            </a:r>
            <a:r>
              <a:rPr lang="en-US" dirty="0" smtClean="0">
                <a:latin typeface="Nexa Light"/>
                <a:cs typeface="Nexa Light"/>
              </a:rPr>
              <a:t>HALL C </a:t>
            </a:r>
          </a:p>
        </p:txBody>
      </p:sp>
      <p:cxnSp>
        <p:nvCxnSpPr>
          <p:cNvPr id="10" name="Straight Connector 9"/>
          <p:cNvCxnSpPr/>
          <p:nvPr/>
        </p:nvCxnSpPr>
        <p:spPr>
          <a:xfrm flipH="1">
            <a:off x="3847783" y="5625647"/>
            <a:ext cx="1632093"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1</a:t>
            </a:fld>
            <a:endParaRPr lang="en-US" dirty="0"/>
          </a:p>
        </p:txBody>
      </p:sp>
    </p:spTree>
    <p:extLst>
      <p:ext uri="{BB962C8B-B14F-4D97-AF65-F5344CB8AC3E}">
        <p14:creationId xmlns:p14="http://schemas.microsoft.com/office/powerpoint/2010/main" val="118944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1901"/>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a:xfrm>
            <a:off x="457200" y="1413164"/>
            <a:ext cx="8395348" cy="5047013"/>
          </a:xfrm>
        </p:spPr>
        <p:txBody>
          <a:bodyPr>
            <a:normAutofit fontScale="92500" lnSpcReduction="10000"/>
          </a:bodyPr>
          <a:lstStyle/>
          <a:p>
            <a:r>
              <a:rPr lang="en-US" sz="2800" dirty="0" smtClean="0">
                <a:solidFill>
                  <a:schemeClr val="accent6">
                    <a:lumMod val="50000"/>
                  </a:schemeClr>
                </a:solidFill>
                <a:latin typeface="Nexa Light"/>
                <a:cs typeface="Nexa Light"/>
              </a:rPr>
              <a:t>Aggressive in its Rule Making(&amp; Enforcement)</a:t>
            </a:r>
          </a:p>
          <a:p>
            <a:pPr lvl="1"/>
            <a:r>
              <a:rPr lang="en-US" sz="2800" dirty="0" smtClean="0">
                <a:solidFill>
                  <a:schemeClr val="accent6">
                    <a:lumMod val="50000"/>
                  </a:schemeClr>
                </a:solidFill>
                <a:latin typeface="Nexa Light"/>
                <a:cs typeface="Nexa Light"/>
              </a:rPr>
              <a:t>Changes the Way Rules are Issued</a:t>
            </a:r>
          </a:p>
          <a:p>
            <a:pPr lvl="2"/>
            <a:r>
              <a:rPr lang="en-US" sz="2800" dirty="0" smtClean="0">
                <a:solidFill>
                  <a:schemeClr val="accent6">
                    <a:lumMod val="50000"/>
                  </a:schemeClr>
                </a:solidFill>
                <a:latin typeface="Nexa Light"/>
                <a:cs typeface="Nexa Light"/>
              </a:rPr>
              <a:t>Pre-CFPB – final rule published in Federal Register</a:t>
            </a:r>
          </a:p>
          <a:p>
            <a:pPr lvl="2"/>
            <a:r>
              <a:rPr lang="en-US" sz="2800" dirty="0" smtClean="0">
                <a:solidFill>
                  <a:schemeClr val="accent6">
                    <a:lumMod val="50000"/>
                  </a:schemeClr>
                </a:solidFill>
                <a:latin typeface="Nexa Light"/>
                <a:cs typeface="Nexa Light"/>
              </a:rPr>
              <a:t>As 12-28-12 – final rule considered issued at earlier</a:t>
            </a:r>
          </a:p>
          <a:p>
            <a:pPr lvl="3"/>
            <a:r>
              <a:rPr lang="en-US" sz="2800" dirty="0" smtClean="0">
                <a:solidFill>
                  <a:schemeClr val="accent6">
                    <a:lumMod val="50000"/>
                  </a:schemeClr>
                </a:solidFill>
                <a:latin typeface="Nexa Light"/>
                <a:cs typeface="Nexa Light"/>
              </a:rPr>
              <a:t>Publication in Federal Register</a:t>
            </a:r>
          </a:p>
          <a:p>
            <a:pPr lvl="3"/>
            <a:r>
              <a:rPr lang="en-US" sz="2800" dirty="0" smtClean="0">
                <a:solidFill>
                  <a:schemeClr val="accent6">
                    <a:lumMod val="50000"/>
                  </a:schemeClr>
                </a:solidFill>
                <a:latin typeface="Nexa Light"/>
                <a:cs typeface="Nexa Light"/>
              </a:rPr>
              <a:t>Posting on CFPB Website</a:t>
            </a:r>
          </a:p>
          <a:p>
            <a:pPr lvl="1"/>
            <a:r>
              <a:rPr lang="en-US" sz="2800" dirty="0" smtClean="0">
                <a:solidFill>
                  <a:schemeClr val="accent6">
                    <a:lumMod val="50000"/>
                  </a:schemeClr>
                </a:solidFill>
                <a:latin typeface="Nexa Light"/>
                <a:cs typeface="Nexa Light"/>
              </a:rPr>
              <a:t>Number &amp; Frequency of the Rules Promulgated</a:t>
            </a:r>
          </a:p>
          <a:p>
            <a:pPr lvl="2"/>
            <a:r>
              <a:rPr lang="en-US" sz="2800" dirty="0" smtClean="0">
                <a:solidFill>
                  <a:schemeClr val="accent6">
                    <a:lumMod val="50000"/>
                  </a:schemeClr>
                </a:solidFill>
                <a:latin typeface="Nexa Light"/>
                <a:cs typeface="Nexa Light"/>
              </a:rPr>
              <a:t>2012 - 19 Final Rules</a:t>
            </a:r>
          </a:p>
          <a:p>
            <a:pPr lvl="2"/>
            <a:r>
              <a:rPr lang="en-US" sz="2800" dirty="0" smtClean="0">
                <a:solidFill>
                  <a:schemeClr val="accent6">
                    <a:lumMod val="50000"/>
                  </a:schemeClr>
                </a:solidFill>
                <a:latin typeface="Nexa Light"/>
                <a:cs typeface="Nexa Light"/>
              </a:rPr>
              <a:t>2013 – over 30 plus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10</a:t>
            </a:fld>
            <a:endParaRPr lang="en-US"/>
          </a:p>
        </p:txBody>
      </p:sp>
      <p:cxnSp>
        <p:nvCxnSpPr>
          <p:cNvPr id="5" name="Straight Connector 4"/>
          <p:cNvCxnSpPr/>
          <p:nvPr/>
        </p:nvCxnSpPr>
        <p:spPr>
          <a:xfrm flipH="1">
            <a:off x="685800" y="110204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87896"/>
            <a:ext cx="2225922" cy="589062"/>
          </a:xfrm>
          <a:prstGeom prst="rect">
            <a:avLst/>
          </a:prstGeom>
        </p:spPr>
      </p:pic>
      <p:sp>
        <p:nvSpPr>
          <p:cNvPr id="7" name="Footer Placeholder 5"/>
          <p:cNvSpPr>
            <a:spLocks noGrp="1"/>
          </p:cNvSpPr>
          <p:nvPr>
            <p:ph type="ftr" sz="quarter" idx="12"/>
          </p:nvPr>
        </p:nvSpPr>
        <p:spPr>
          <a:xfrm>
            <a:off x="5371124" y="6399864"/>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424233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1901"/>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a:xfrm>
            <a:off x="457200" y="1318162"/>
            <a:ext cx="8229600" cy="4808002"/>
          </a:xfrm>
        </p:spPr>
        <p:txBody>
          <a:bodyPr>
            <a:normAutofit/>
          </a:bodyPr>
          <a:lstStyle/>
          <a:p>
            <a:r>
              <a:rPr lang="en-US" sz="2800" dirty="0" smtClean="0">
                <a:solidFill>
                  <a:schemeClr val="accent6">
                    <a:lumMod val="50000"/>
                  </a:schemeClr>
                </a:solidFill>
                <a:latin typeface="Nexa Light"/>
                <a:cs typeface="Nexa Light"/>
              </a:rPr>
              <a:t>Borrower Request for Info on Payoff Figures</a:t>
            </a:r>
          </a:p>
          <a:p>
            <a:pPr lvl="1"/>
            <a:r>
              <a:rPr lang="en-US" sz="2800" dirty="0" smtClean="0">
                <a:solidFill>
                  <a:schemeClr val="accent6">
                    <a:lumMod val="50000"/>
                  </a:schemeClr>
                </a:solidFill>
                <a:latin typeface="Nexa Light"/>
                <a:cs typeface="Nexa Light"/>
              </a:rPr>
              <a:t>Old TILA Standard – Reasonable time</a:t>
            </a:r>
          </a:p>
          <a:p>
            <a:pPr lvl="1"/>
            <a:r>
              <a:rPr lang="en-US" sz="2800" dirty="0" smtClean="0">
                <a:solidFill>
                  <a:schemeClr val="accent6">
                    <a:lumMod val="50000"/>
                  </a:schemeClr>
                </a:solidFill>
                <a:latin typeface="Nexa Light"/>
                <a:cs typeface="Nexa Light"/>
              </a:rPr>
              <a:t>12 CFR 1026.36(c)(3) – never more than 7 days </a:t>
            </a:r>
          </a:p>
          <a:p>
            <a:pPr marL="0" indent="0" algn="ctr">
              <a:buNone/>
            </a:pPr>
            <a:endParaRPr lang="en-US" sz="2800" u="sng" dirty="0" smtClean="0">
              <a:solidFill>
                <a:schemeClr val="accent6">
                  <a:lumMod val="50000"/>
                </a:schemeClr>
              </a:solidFill>
              <a:latin typeface="Nexa Light"/>
              <a:cs typeface="Nexa Light"/>
            </a:endParaRPr>
          </a:p>
          <a:p>
            <a:pPr marL="0" indent="0">
              <a:buNone/>
            </a:pPr>
            <a:r>
              <a:rPr lang="en-US" sz="2800" u="sng" dirty="0" smtClean="0">
                <a:solidFill>
                  <a:schemeClr val="accent6">
                    <a:lumMod val="50000"/>
                  </a:schemeClr>
                </a:solidFill>
                <a:latin typeface="Nexa Light"/>
                <a:cs typeface="Nexa Light"/>
              </a:rPr>
              <a:t>PRACTICE TIP</a:t>
            </a:r>
          </a:p>
          <a:p>
            <a:pPr marL="0" indent="0">
              <a:buNone/>
            </a:pPr>
            <a:r>
              <a:rPr lang="en-US" sz="2800" dirty="0" smtClean="0">
                <a:solidFill>
                  <a:schemeClr val="accent6">
                    <a:lumMod val="50000"/>
                  </a:schemeClr>
                </a:solidFill>
                <a:latin typeface="Nexa Light"/>
                <a:cs typeface="Nexa Light"/>
              </a:rPr>
              <a:t>#1 - Documented process &amp; procedure</a:t>
            </a:r>
          </a:p>
          <a:p>
            <a:pPr marL="0" indent="0">
              <a:buNone/>
            </a:pPr>
            <a:r>
              <a:rPr lang="en-US" sz="2800" dirty="0" smtClean="0">
                <a:solidFill>
                  <a:schemeClr val="accent6">
                    <a:lumMod val="50000"/>
                  </a:schemeClr>
                </a:solidFill>
                <a:latin typeface="Nexa Light"/>
                <a:cs typeface="Nexa Light"/>
              </a:rPr>
              <a:t>#2 - Get figures/prepare and send; or</a:t>
            </a:r>
          </a:p>
          <a:p>
            <a:pPr marL="0" indent="0">
              <a:buNone/>
            </a:pPr>
            <a:r>
              <a:rPr lang="en-US" sz="2800" dirty="0" smtClean="0">
                <a:solidFill>
                  <a:schemeClr val="accent6">
                    <a:lumMod val="50000"/>
                  </a:schemeClr>
                </a:solidFill>
                <a:latin typeface="Nexa Light"/>
                <a:cs typeface="Nexa Light"/>
              </a:rPr>
              <a:t>#3 - Make sure client receives request ASAP </a:t>
            </a:r>
          </a:p>
        </p:txBody>
      </p:sp>
      <p:sp>
        <p:nvSpPr>
          <p:cNvPr id="4" name="Slide Number Placeholder 3"/>
          <p:cNvSpPr>
            <a:spLocks noGrp="1"/>
          </p:cNvSpPr>
          <p:nvPr>
            <p:ph type="sldNum" sz="quarter" idx="12"/>
          </p:nvPr>
        </p:nvSpPr>
        <p:spPr/>
        <p:txBody>
          <a:bodyPr/>
          <a:lstStyle/>
          <a:p>
            <a:fld id="{BA9B540C-44DA-4F69-89C9-7C84606640D3}" type="slidenum">
              <a:rPr lang="en-US" smtClean="0"/>
              <a:pPr/>
              <a:t>11</a:t>
            </a:fld>
            <a:endParaRPr lang="en-US"/>
          </a:p>
        </p:txBody>
      </p:sp>
      <p:cxnSp>
        <p:nvCxnSpPr>
          <p:cNvPr id="5" name="Straight Connector 4"/>
          <p:cNvCxnSpPr/>
          <p:nvPr/>
        </p:nvCxnSpPr>
        <p:spPr>
          <a:xfrm flipH="1">
            <a:off x="685800" y="983286"/>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282097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5652"/>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a:xfrm>
            <a:off x="457200" y="1389414"/>
            <a:ext cx="8229600" cy="4736750"/>
          </a:xfrm>
        </p:spPr>
        <p:txBody>
          <a:bodyPr>
            <a:normAutofit/>
          </a:bodyPr>
          <a:lstStyle/>
          <a:p>
            <a:pPr marL="0" indent="0" algn="ctr">
              <a:buNone/>
            </a:pPr>
            <a:r>
              <a:rPr lang="en-US" sz="2800" u="sng" dirty="0" smtClean="0">
                <a:solidFill>
                  <a:schemeClr val="accent6">
                    <a:lumMod val="50000"/>
                  </a:schemeClr>
                </a:solidFill>
                <a:latin typeface="Nexa Light"/>
                <a:cs typeface="Nexa Light"/>
              </a:rPr>
              <a:t>Error Notices or Requests:</a:t>
            </a:r>
          </a:p>
          <a:p>
            <a:r>
              <a:rPr lang="en-US" sz="2800" dirty="0" smtClean="0">
                <a:solidFill>
                  <a:schemeClr val="accent6">
                    <a:lumMod val="50000"/>
                  </a:schemeClr>
                </a:solidFill>
                <a:latin typeface="Nexa Light"/>
                <a:cs typeface="Nexa Light"/>
              </a:rPr>
              <a:t>Notices of Violation of Loss Mitigation rules</a:t>
            </a:r>
          </a:p>
          <a:p>
            <a:r>
              <a:rPr lang="en-US" sz="2800" dirty="0" smtClean="0">
                <a:solidFill>
                  <a:schemeClr val="accent6">
                    <a:lumMod val="50000"/>
                  </a:schemeClr>
                </a:solidFill>
                <a:latin typeface="Nexa Light"/>
                <a:cs typeface="Nexa Light"/>
              </a:rPr>
              <a:t>Respond at the earlier of:</a:t>
            </a:r>
          </a:p>
          <a:p>
            <a:pPr lvl="1"/>
            <a:r>
              <a:rPr lang="en-US" sz="2800" dirty="0" smtClean="0">
                <a:solidFill>
                  <a:schemeClr val="accent6">
                    <a:lumMod val="50000"/>
                  </a:schemeClr>
                </a:solidFill>
                <a:latin typeface="Nexa Light"/>
                <a:cs typeface="Nexa Light"/>
              </a:rPr>
              <a:t>30 days from the date of the sale, or </a:t>
            </a:r>
          </a:p>
          <a:p>
            <a:pPr lvl="1"/>
            <a:r>
              <a:rPr lang="en-US" sz="2800" dirty="0" smtClean="0">
                <a:solidFill>
                  <a:schemeClr val="accent6">
                    <a:lumMod val="50000"/>
                  </a:schemeClr>
                </a:solidFill>
                <a:latin typeface="Nexa Light"/>
                <a:cs typeface="Nexa Light"/>
              </a:rPr>
              <a:t>before the foreclosure sale, whichever is earlier</a:t>
            </a:r>
          </a:p>
          <a:p>
            <a:r>
              <a:rPr lang="en-US" sz="2800" dirty="0" smtClean="0">
                <a:solidFill>
                  <a:schemeClr val="accent6">
                    <a:lumMod val="50000"/>
                  </a:schemeClr>
                </a:solidFill>
                <a:latin typeface="Nexa Light"/>
                <a:cs typeface="Nexa Light"/>
              </a:rPr>
              <a:t> Contact information for owner or assignee</a:t>
            </a:r>
          </a:p>
          <a:p>
            <a:pPr lvl="1"/>
            <a:r>
              <a:rPr lang="en-US" sz="2800" dirty="0" smtClean="0">
                <a:solidFill>
                  <a:schemeClr val="accent6">
                    <a:lumMod val="50000"/>
                  </a:schemeClr>
                </a:solidFill>
                <a:latin typeface="Nexa Light"/>
                <a:cs typeface="Nexa Light"/>
              </a:rPr>
              <a:t>10 days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12</a:t>
            </a:fld>
            <a:endParaRPr lang="en-US"/>
          </a:p>
        </p:txBody>
      </p:sp>
      <p:cxnSp>
        <p:nvCxnSpPr>
          <p:cNvPr id="5" name="Straight Connector 4"/>
          <p:cNvCxnSpPr/>
          <p:nvPr/>
        </p:nvCxnSpPr>
        <p:spPr>
          <a:xfrm flipH="1">
            <a:off x="685800" y="1030786"/>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341432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8151"/>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a:xfrm>
            <a:off x="457200" y="1194345"/>
            <a:ext cx="8509086" cy="5007651"/>
          </a:xfrm>
        </p:spPr>
        <p:txBody>
          <a:bodyPr>
            <a:normAutofit fontScale="25000" lnSpcReduction="20000"/>
          </a:bodyPr>
          <a:lstStyle/>
          <a:p>
            <a:r>
              <a:rPr lang="en-US" sz="10000" dirty="0" smtClean="0">
                <a:solidFill>
                  <a:schemeClr val="accent6">
                    <a:lumMod val="50000"/>
                  </a:schemeClr>
                </a:solidFill>
                <a:latin typeface="Nexa Light"/>
                <a:cs typeface="Nexa Light"/>
              </a:rPr>
              <a:t>Error Resolution and QWR</a:t>
            </a:r>
          </a:p>
          <a:p>
            <a:pPr lvl="1"/>
            <a:r>
              <a:rPr lang="en-US" sz="10000" dirty="0" smtClean="0">
                <a:solidFill>
                  <a:schemeClr val="accent6">
                    <a:lumMod val="50000"/>
                  </a:schemeClr>
                </a:solidFill>
                <a:latin typeface="Nexa Light"/>
                <a:cs typeface="Nexa Light"/>
              </a:rPr>
              <a:t>Catalan v GMAC – Regulator could be agent for receipt of QWR</a:t>
            </a:r>
          </a:p>
          <a:p>
            <a:pPr lvl="1"/>
            <a:r>
              <a:rPr lang="en-US" sz="10000" dirty="0" smtClean="0">
                <a:solidFill>
                  <a:schemeClr val="accent6">
                    <a:lumMod val="50000"/>
                  </a:schemeClr>
                </a:solidFill>
                <a:latin typeface="Nexa Light"/>
                <a:cs typeface="Nexa Light"/>
              </a:rPr>
              <a:t>Could law firm receipt of request for info be a QWR Trigger</a:t>
            </a:r>
          </a:p>
          <a:p>
            <a:pPr marL="457200" lvl="1" indent="0" algn="ctr">
              <a:buNone/>
            </a:pPr>
            <a:endParaRPr lang="en-US" sz="10000" u="sng" dirty="0" smtClean="0">
              <a:solidFill>
                <a:schemeClr val="accent6">
                  <a:lumMod val="50000"/>
                </a:schemeClr>
              </a:solidFill>
              <a:latin typeface="Nexa Light"/>
              <a:cs typeface="Nexa Light"/>
            </a:endParaRPr>
          </a:p>
          <a:p>
            <a:pPr marL="457200" lvl="1" indent="0" algn="ctr">
              <a:buNone/>
            </a:pPr>
            <a:endParaRPr lang="en-US" sz="10000" u="sng" dirty="0" smtClean="0">
              <a:solidFill>
                <a:schemeClr val="accent6">
                  <a:lumMod val="50000"/>
                </a:schemeClr>
              </a:solidFill>
              <a:latin typeface="Nexa Light"/>
              <a:cs typeface="Nexa Light"/>
            </a:endParaRPr>
          </a:p>
          <a:p>
            <a:pPr marL="57150" indent="0">
              <a:buNone/>
            </a:pPr>
            <a:r>
              <a:rPr lang="en-US" sz="10000" u="sng" dirty="0" smtClean="0">
                <a:solidFill>
                  <a:schemeClr val="accent6">
                    <a:lumMod val="50000"/>
                  </a:schemeClr>
                </a:solidFill>
                <a:latin typeface="Nexa Light"/>
                <a:cs typeface="Nexa Light"/>
              </a:rPr>
              <a:t>PRACTICE TIP</a:t>
            </a:r>
          </a:p>
          <a:p>
            <a:pPr marL="57150" indent="0">
              <a:buNone/>
            </a:pPr>
            <a:r>
              <a:rPr lang="en-US" sz="10000" dirty="0" smtClean="0">
                <a:solidFill>
                  <a:schemeClr val="accent6">
                    <a:lumMod val="50000"/>
                  </a:schemeClr>
                </a:solidFill>
                <a:latin typeface="Nexa Light"/>
                <a:cs typeface="Nexa Light"/>
              </a:rPr>
              <a:t>#1 – Automatic Acknowledgement of Request</a:t>
            </a:r>
          </a:p>
          <a:p>
            <a:pPr marL="57150" indent="0">
              <a:buNone/>
            </a:pPr>
            <a:r>
              <a:rPr lang="en-US" sz="10000" dirty="0" smtClean="0">
                <a:solidFill>
                  <a:schemeClr val="accent6">
                    <a:lumMod val="50000"/>
                  </a:schemeClr>
                </a:solidFill>
                <a:latin typeface="Nexa Light"/>
                <a:cs typeface="Nexa Light"/>
              </a:rPr>
              <a:t>#2 – Tip up for Response within 30 days</a:t>
            </a:r>
          </a:p>
          <a:p>
            <a:pPr marL="57150" indent="0">
              <a:buNone/>
            </a:pPr>
            <a:r>
              <a:rPr lang="en-US" sz="10000" dirty="0" smtClean="0">
                <a:solidFill>
                  <a:schemeClr val="accent6">
                    <a:lumMod val="50000"/>
                  </a:schemeClr>
                </a:solidFill>
                <a:latin typeface="Nexa Light"/>
                <a:cs typeface="Nexa Light"/>
              </a:rPr>
              <a:t>#3 – Advise of need for additional time before 30 days</a:t>
            </a:r>
          </a:p>
          <a:p>
            <a:endParaRPr lang="en-US" dirty="0" smtClean="0">
              <a:solidFill>
                <a:schemeClr val="accent6">
                  <a:lumMod val="50000"/>
                </a:schemeClr>
              </a:solidFill>
            </a:endParaRPr>
          </a:p>
          <a:p>
            <a:endParaRPr lang="en-US" dirty="0" smtClean="0">
              <a:solidFill>
                <a:schemeClr val="accent6">
                  <a:lumMod val="50000"/>
                </a:schemeClr>
              </a:solidFill>
            </a:endParaRPr>
          </a:p>
          <a:p>
            <a:endParaRPr lang="en-US"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pPr/>
              <a:t>13</a:t>
            </a:fld>
            <a:endParaRPr lang="en-US"/>
          </a:p>
        </p:txBody>
      </p:sp>
      <p:cxnSp>
        <p:nvCxnSpPr>
          <p:cNvPr id="5" name="Straight Connector 4"/>
          <p:cNvCxnSpPr/>
          <p:nvPr/>
        </p:nvCxnSpPr>
        <p:spPr>
          <a:xfrm flipH="1">
            <a:off x="685800" y="938151"/>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190430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6904"/>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a:xfrm>
            <a:off x="457200" y="1436914"/>
            <a:ext cx="8229600" cy="4689249"/>
          </a:xfrm>
        </p:spPr>
        <p:txBody>
          <a:bodyPr>
            <a:normAutofit/>
          </a:bodyPr>
          <a:lstStyle/>
          <a:p>
            <a:r>
              <a:rPr lang="en-US" sz="2500" dirty="0" smtClean="0">
                <a:solidFill>
                  <a:schemeClr val="accent6">
                    <a:lumMod val="50000"/>
                  </a:schemeClr>
                </a:solidFill>
                <a:latin typeface="Nexa Light"/>
                <a:cs typeface="Nexa Light"/>
              </a:rPr>
              <a:t>Dual Tracking Prohibitions</a:t>
            </a:r>
          </a:p>
          <a:p>
            <a:r>
              <a:rPr lang="en-US" sz="2500" dirty="0" smtClean="0">
                <a:solidFill>
                  <a:schemeClr val="accent6">
                    <a:lumMod val="50000"/>
                  </a:schemeClr>
                </a:solidFill>
                <a:latin typeface="Nexa Light"/>
                <a:cs typeface="Nexa Light"/>
              </a:rPr>
              <a:t>If a Borrower submits a complete Loss </a:t>
            </a:r>
            <a:r>
              <a:rPr lang="en-US" sz="2500" dirty="0" err="1" smtClean="0">
                <a:solidFill>
                  <a:schemeClr val="accent6">
                    <a:lumMod val="50000"/>
                  </a:schemeClr>
                </a:solidFill>
                <a:latin typeface="Nexa Light"/>
                <a:cs typeface="Nexa Light"/>
              </a:rPr>
              <a:t>Mit</a:t>
            </a:r>
            <a:endParaRPr lang="en-US" sz="2500" dirty="0" smtClean="0">
              <a:solidFill>
                <a:schemeClr val="accent6">
                  <a:lumMod val="50000"/>
                </a:schemeClr>
              </a:solidFill>
              <a:latin typeface="Nexa Light"/>
              <a:cs typeface="Nexa Light"/>
            </a:endParaRPr>
          </a:p>
          <a:p>
            <a:pPr lvl="1"/>
            <a:r>
              <a:rPr lang="en-US" sz="2500" dirty="0" smtClean="0">
                <a:solidFill>
                  <a:schemeClr val="accent6">
                    <a:lumMod val="50000"/>
                  </a:schemeClr>
                </a:solidFill>
                <a:latin typeface="Nexa Light"/>
                <a:cs typeface="Nexa Light"/>
              </a:rPr>
              <a:t>Must be reviewed</a:t>
            </a:r>
          </a:p>
          <a:p>
            <a:pPr lvl="1"/>
            <a:r>
              <a:rPr lang="en-US" sz="2500" dirty="0" smtClean="0">
                <a:solidFill>
                  <a:schemeClr val="accent6">
                    <a:lumMod val="50000"/>
                  </a:schemeClr>
                </a:solidFill>
                <a:latin typeface="Nexa Light"/>
                <a:cs typeface="Nexa Light"/>
              </a:rPr>
              <a:t>Decision – accepted/denied</a:t>
            </a:r>
          </a:p>
          <a:p>
            <a:pPr lvl="1"/>
            <a:r>
              <a:rPr lang="en-US" sz="2500" dirty="0" smtClean="0">
                <a:solidFill>
                  <a:schemeClr val="accent6">
                    <a:lumMod val="50000"/>
                  </a:schemeClr>
                </a:solidFill>
                <a:latin typeface="Nexa Light"/>
                <a:cs typeface="Nexa Light"/>
              </a:rPr>
              <a:t>Prohibited from Proceeding to</a:t>
            </a:r>
          </a:p>
          <a:p>
            <a:pPr lvl="2"/>
            <a:r>
              <a:rPr lang="en-US" sz="2500" dirty="0" smtClean="0">
                <a:solidFill>
                  <a:schemeClr val="accent6">
                    <a:lumMod val="50000"/>
                  </a:schemeClr>
                </a:solidFill>
                <a:latin typeface="Nexa Light"/>
                <a:cs typeface="Nexa Light"/>
              </a:rPr>
              <a:t>Judgment</a:t>
            </a:r>
          </a:p>
          <a:p>
            <a:pPr lvl="2"/>
            <a:r>
              <a:rPr lang="en-US" sz="2500" dirty="0" smtClean="0">
                <a:solidFill>
                  <a:schemeClr val="accent6">
                    <a:lumMod val="50000"/>
                  </a:schemeClr>
                </a:solidFill>
                <a:latin typeface="Nexa Light"/>
                <a:cs typeface="Nexa Light"/>
              </a:rPr>
              <a:t>Sale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14</a:t>
            </a:fld>
            <a:endParaRPr lang="en-US"/>
          </a:p>
        </p:txBody>
      </p:sp>
      <p:cxnSp>
        <p:nvCxnSpPr>
          <p:cNvPr id="5" name="Straight Connector 4"/>
          <p:cNvCxnSpPr/>
          <p:nvPr/>
        </p:nvCxnSpPr>
        <p:spPr>
          <a:xfrm flipH="1">
            <a:off x="685800" y="1054538"/>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175688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1278"/>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a:xfrm>
            <a:off x="457199" y="1235034"/>
            <a:ext cx="8452217" cy="4891129"/>
          </a:xfrm>
        </p:spPr>
        <p:txBody>
          <a:bodyPr>
            <a:noAutofit/>
          </a:bodyPr>
          <a:lstStyle/>
          <a:p>
            <a:r>
              <a:rPr lang="en-US" sz="2000" dirty="0" smtClean="0">
                <a:solidFill>
                  <a:schemeClr val="accent6">
                    <a:lumMod val="50000"/>
                  </a:schemeClr>
                </a:solidFill>
                <a:latin typeface="Nexa Light"/>
                <a:cs typeface="Nexa Light"/>
              </a:rPr>
              <a:t>Special Sale Issues for Complete Packages submitted before sale</a:t>
            </a:r>
          </a:p>
          <a:p>
            <a:r>
              <a:rPr lang="en-US" sz="2000" dirty="0" smtClean="0">
                <a:solidFill>
                  <a:schemeClr val="accent6">
                    <a:lumMod val="50000"/>
                  </a:schemeClr>
                </a:solidFill>
                <a:latin typeface="Nexa Light"/>
                <a:cs typeface="Nexa Light"/>
              </a:rPr>
              <a:t>Review/decision requirements depending on timing</a:t>
            </a:r>
          </a:p>
          <a:p>
            <a:pPr lvl="1"/>
            <a:r>
              <a:rPr lang="en-US" sz="2000" dirty="0" smtClean="0">
                <a:solidFill>
                  <a:schemeClr val="accent6">
                    <a:lumMod val="50000"/>
                  </a:schemeClr>
                </a:solidFill>
                <a:latin typeface="Nexa Light"/>
                <a:cs typeface="Nexa Light"/>
              </a:rPr>
              <a:t>90 days or more before sale – servicer must give borrower 14 days to accept/reject</a:t>
            </a:r>
          </a:p>
          <a:p>
            <a:pPr lvl="1"/>
            <a:r>
              <a:rPr lang="en-US" sz="2000" dirty="0" smtClean="0">
                <a:solidFill>
                  <a:schemeClr val="accent6">
                    <a:lumMod val="50000"/>
                  </a:schemeClr>
                </a:solidFill>
                <a:latin typeface="Nexa Light"/>
                <a:cs typeface="Nexa Light"/>
              </a:rPr>
              <a:t>90 days or more before sale – must comply with appeal process</a:t>
            </a:r>
          </a:p>
          <a:p>
            <a:pPr lvl="1"/>
            <a:r>
              <a:rPr lang="en-US" sz="2000" dirty="0" smtClean="0">
                <a:solidFill>
                  <a:schemeClr val="accent6">
                    <a:lumMod val="50000"/>
                  </a:schemeClr>
                </a:solidFill>
                <a:latin typeface="Nexa Light"/>
                <a:cs typeface="Nexa Light"/>
              </a:rPr>
              <a:t>90 days before sale – servicer must give 7 days to accept/reject</a:t>
            </a:r>
          </a:p>
          <a:p>
            <a:pPr lvl="1"/>
            <a:r>
              <a:rPr lang="en-US" sz="2000" dirty="0" smtClean="0">
                <a:solidFill>
                  <a:schemeClr val="accent6">
                    <a:lumMod val="50000"/>
                  </a:schemeClr>
                </a:solidFill>
                <a:latin typeface="Nexa Light"/>
                <a:cs typeface="Nexa Light"/>
              </a:rPr>
              <a:t>45 days before sale – acknowledge receipt within 5 days</a:t>
            </a:r>
          </a:p>
          <a:p>
            <a:pPr lvl="1"/>
            <a:r>
              <a:rPr lang="en-US" sz="2000" dirty="0" smtClean="0">
                <a:solidFill>
                  <a:schemeClr val="accent6">
                    <a:lumMod val="50000"/>
                  </a:schemeClr>
                </a:solidFill>
                <a:latin typeface="Nexa Light"/>
                <a:cs typeface="Nexa Light"/>
              </a:rPr>
              <a:t>37 days before sale – decision within 30 days</a:t>
            </a:r>
          </a:p>
          <a:p>
            <a:r>
              <a:rPr lang="en-US" sz="2000" dirty="0" smtClean="0">
                <a:solidFill>
                  <a:schemeClr val="accent6">
                    <a:lumMod val="50000"/>
                  </a:schemeClr>
                </a:solidFill>
                <a:latin typeface="Nexa Light"/>
                <a:cs typeface="Nexa Light"/>
              </a:rPr>
              <a:t>Denial Notices must:</a:t>
            </a:r>
          </a:p>
          <a:p>
            <a:pPr lvl="1"/>
            <a:r>
              <a:rPr lang="en-US" sz="2000" dirty="0" smtClean="0">
                <a:solidFill>
                  <a:schemeClr val="accent6">
                    <a:lumMod val="50000"/>
                  </a:schemeClr>
                </a:solidFill>
                <a:latin typeface="Nexa Light"/>
                <a:cs typeface="Nexa Light"/>
              </a:rPr>
              <a:t>State the reason for denial</a:t>
            </a:r>
          </a:p>
          <a:p>
            <a:pPr lvl="1"/>
            <a:r>
              <a:rPr lang="en-US" sz="2000" dirty="0" smtClean="0">
                <a:solidFill>
                  <a:schemeClr val="accent6">
                    <a:lumMod val="50000"/>
                  </a:schemeClr>
                </a:solidFill>
                <a:latin typeface="Nexa Light"/>
                <a:cs typeface="Nexa Light"/>
              </a:rPr>
              <a:t>The deadline for appeal if the application was received more than 90 days before sale</a:t>
            </a:r>
          </a:p>
        </p:txBody>
      </p:sp>
      <p:sp>
        <p:nvSpPr>
          <p:cNvPr id="4" name="Slide Number Placeholder 3"/>
          <p:cNvSpPr>
            <a:spLocks noGrp="1"/>
          </p:cNvSpPr>
          <p:nvPr>
            <p:ph type="sldNum" sz="quarter" idx="12"/>
          </p:nvPr>
        </p:nvSpPr>
        <p:spPr/>
        <p:txBody>
          <a:bodyPr/>
          <a:lstStyle/>
          <a:p>
            <a:fld id="{BA9B540C-44DA-4F69-89C9-7C84606640D3}" type="slidenum">
              <a:rPr lang="en-US" smtClean="0"/>
              <a:pPr/>
              <a:t>15</a:t>
            </a:fld>
            <a:endParaRPr lang="en-US"/>
          </a:p>
        </p:txBody>
      </p:sp>
      <p:cxnSp>
        <p:nvCxnSpPr>
          <p:cNvPr id="5" name="Straight Connector 4"/>
          <p:cNvCxnSpPr/>
          <p:nvPr/>
        </p:nvCxnSpPr>
        <p:spPr>
          <a:xfrm flipH="1">
            <a:off x="685800" y="1042663"/>
            <a:ext cx="7772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71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403"/>
          </a:xfrm>
        </p:spPr>
        <p:txBody>
          <a:bodyPr/>
          <a:lstStyle/>
          <a:p>
            <a:r>
              <a:rPr lang="en-US" sz="4000" dirty="0">
                <a:solidFill>
                  <a:schemeClr val="accent3">
                    <a:lumMod val="75000"/>
                  </a:schemeClr>
                </a:solidFill>
                <a:latin typeface="Nexa Bold"/>
              </a:rPr>
              <a:t>Changes and How We Avoid Risk</a:t>
            </a:r>
          </a:p>
        </p:txBody>
      </p:sp>
      <p:sp>
        <p:nvSpPr>
          <p:cNvPr id="4" name="Slide Number Placeholder 3"/>
          <p:cNvSpPr>
            <a:spLocks noGrp="1"/>
          </p:cNvSpPr>
          <p:nvPr>
            <p:ph type="sldNum" sz="quarter" idx="12"/>
          </p:nvPr>
        </p:nvSpPr>
        <p:spPr/>
        <p:txBody>
          <a:bodyPr/>
          <a:lstStyle/>
          <a:p>
            <a:fld id="{BA9B540C-44DA-4F69-89C9-7C84606640D3}" type="slidenum">
              <a:rPr lang="en-US" smtClean="0"/>
              <a:pPr/>
              <a:t>16</a:t>
            </a:fld>
            <a:endParaRPr lang="en-US"/>
          </a:p>
        </p:txBody>
      </p:sp>
      <p:cxnSp>
        <p:nvCxnSpPr>
          <p:cNvPr id="5" name="Straight Connector 4"/>
          <p:cNvCxnSpPr/>
          <p:nvPr/>
        </p:nvCxnSpPr>
        <p:spPr>
          <a:xfrm flipH="1">
            <a:off x="685800" y="1125791"/>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pic>
        <p:nvPicPr>
          <p:cNvPr id="9" name="Content Placeholder 8"/>
          <p:cNvPicPr>
            <a:picLocks noGrp="1"/>
          </p:cNvPicPr>
          <p:nvPr>
            <p:ph idx="1"/>
            <p:custDataLst>
              <p:tags r:id="rId1"/>
            </p:custDataLst>
          </p:nvPr>
        </p:nvPicPr>
        <p:blipFill>
          <a:blip r:embed="rId5">
            <a:extLst>
              <a:ext uri="{28A0092B-C50C-407E-A947-70E740481C1C}">
                <a14:useLocalDpi xmlns:a14="http://schemas.microsoft.com/office/drawing/2010/main" val="0"/>
              </a:ext>
            </a:extLst>
          </a:blip>
          <a:srcRect t="13336" b="13336"/>
          <a:stretch>
            <a:fillRect/>
          </a:stretch>
        </p:blipFill>
        <p:spPr>
          <a:xfrm>
            <a:off x="883501" y="1270000"/>
            <a:ext cx="7476565" cy="4751575"/>
          </a:xfrm>
          <a:prstGeom prst="rect">
            <a:avLst/>
          </a:prstGeom>
        </p:spPr>
      </p:pic>
    </p:spTree>
    <p:extLst>
      <p:ext uri="{BB962C8B-B14F-4D97-AF65-F5344CB8AC3E}">
        <p14:creationId xmlns:p14="http://schemas.microsoft.com/office/powerpoint/2010/main" val="155021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59" y="0"/>
            <a:ext cx="8755529" cy="1009403"/>
          </a:xfrm>
        </p:spPr>
        <p:txBody>
          <a:bodyPr/>
          <a:lstStyle/>
          <a:p>
            <a:r>
              <a:rPr lang="en-US" sz="2800" dirty="0" smtClean="0">
                <a:solidFill>
                  <a:schemeClr val="accent3">
                    <a:lumMod val="75000"/>
                  </a:schemeClr>
                </a:solidFill>
                <a:latin typeface="Nexa Bold"/>
              </a:rPr>
              <a:t>SAMPLE</a:t>
            </a:r>
            <a:r>
              <a:rPr lang="en-US" sz="2800" dirty="0">
                <a:solidFill>
                  <a:schemeClr val="accent3">
                    <a:lumMod val="75000"/>
                  </a:schemeClr>
                </a:solidFill>
                <a:latin typeface="Nexa Bold"/>
              </a:rPr>
              <a:t>: U.S. Bank vs. [NAME] 13-CH-[NUMBER]</a:t>
            </a:r>
          </a:p>
        </p:txBody>
      </p:sp>
      <p:sp>
        <p:nvSpPr>
          <p:cNvPr id="3" name="Content Placeholder 2"/>
          <p:cNvSpPr>
            <a:spLocks noGrp="1"/>
          </p:cNvSpPr>
          <p:nvPr>
            <p:ph idx="1"/>
          </p:nvPr>
        </p:nvSpPr>
        <p:spPr>
          <a:xfrm>
            <a:off x="457200" y="1329765"/>
            <a:ext cx="8229600" cy="5026585"/>
          </a:xfrm>
        </p:spPr>
        <p:txBody>
          <a:bodyPr>
            <a:normAutofit fontScale="25000" lnSpcReduction="20000"/>
          </a:bodyPr>
          <a:lstStyle/>
          <a:p>
            <a:pPr marL="0" indent="0">
              <a:buNone/>
            </a:pPr>
            <a:r>
              <a:rPr lang="en-US" sz="6000" dirty="0">
                <a:solidFill>
                  <a:schemeClr val="accent6">
                    <a:lumMod val="50000"/>
                  </a:schemeClr>
                </a:solidFill>
                <a:latin typeface="Nexa Light"/>
                <a:cs typeface="Nexa Light"/>
              </a:rPr>
              <a:t>Dear Attorney</a:t>
            </a:r>
            <a:r>
              <a:rPr lang="en-US" sz="6000" dirty="0" smtClean="0">
                <a:solidFill>
                  <a:schemeClr val="accent6">
                    <a:lumMod val="50000"/>
                  </a:schemeClr>
                </a:solidFill>
                <a:latin typeface="Nexa Light"/>
                <a:cs typeface="Nexa Light"/>
              </a:rPr>
              <a:t>:</a:t>
            </a:r>
          </a:p>
          <a:p>
            <a:pPr marL="0" indent="0">
              <a:buNone/>
            </a:pPr>
            <a:endParaRPr lang="en-US" sz="6000" dirty="0">
              <a:solidFill>
                <a:schemeClr val="accent6">
                  <a:lumMod val="50000"/>
                </a:schemeClr>
              </a:solidFill>
              <a:latin typeface="Nexa Light"/>
              <a:cs typeface="Nexa Light"/>
            </a:endParaRPr>
          </a:p>
          <a:p>
            <a:pPr marL="0" indent="0">
              <a:buNone/>
            </a:pPr>
            <a:r>
              <a:rPr lang="en-US" sz="6000" dirty="0">
                <a:solidFill>
                  <a:schemeClr val="accent6">
                    <a:lumMod val="50000"/>
                  </a:schemeClr>
                </a:solidFill>
                <a:latin typeface="Nexa Light"/>
                <a:cs typeface="Nexa Light"/>
              </a:rPr>
              <a:t>The recent amendments to Regulations X and Z, which became effective on January 10, 2014, require that any Request for Information, Notice or Error, or Qualified Written Request be served to the designated address of the loan servicer for such documents.  This is a service of process rule and the Regulations make it clear that these documents are not properly served without delivery to such address</a:t>
            </a:r>
            <a:r>
              <a:rPr lang="en-US" sz="6000" dirty="0" smtClean="0">
                <a:solidFill>
                  <a:schemeClr val="accent6">
                    <a:lumMod val="50000"/>
                  </a:schemeClr>
                </a:solidFill>
                <a:latin typeface="Nexa Light"/>
                <a:cs typeface="Nexa Light"/>
              </a:rPr>
              <a:t>.</a:t>
            </a:r>
          </a:p>
          <a:p>
            <a:pPr marL="0" indent="0">
              <a:buNone/>
            </a:pPr>
            <a:endParaRPr lang="en-US" sz="6000" dirty="0">
              <a:solidFill>
                <a:schemeClr val="accent6">
                  <a:lumMod val="50000"/>
                </a:schemeClr>
              </a:solidFill>
              <a:latin typeface="Nexa Light"/>
              <a:cs typeface="Nexa Light"/>
            </a:endParaRPr>
          </a:p>
          <a:p>
            <a:pPr marL="0" indent="0">
              <a:buNone/>
            </a:pPr>
            <a:r>
              <a:rPr lang="en-US" sz="6000" dirty="0">
                <a:solidFill>
                  <a:schemeClr val="accent6">
                    <a:lumMod val="50000"/>
                  </a:schemeClr>
                </a:solidFill>
                <a:latin typeface="Nexa Light"/>
                <a:cs typeface="Nexa Light"/>
              </a:rPr>
              <a:t>As attorney for US Bank, will you accept service of this process for US Bank?  If you will, please sign the form below and return. </a:t>
            </a:r>
          </a:p>
          <a:p>
            <a:pPr marL="0" indent="0">
              <a:buNone/>
            </a:pPr>
            <a:r>
              <a:rPr lang="en-US" sz="6000" dirty="0">
                <a:solidFill>
                  <a:schemeClr val="accent6">
                    <a:lumMod val="50000"/>
                  </a:schemeClr>
                </a:solidFill>
                <a:latin typeface="Nexa Light"/>
                <a:cs typeface="Nexa Light"/>
              </a:rPr>
              <a:t> </a:t>
            </a:r>
          </a:p>
          <a:p>
            <a:pPr marL="0" indent="0">
              <a:buNone/>
            </a:pPr>
            <a:r>
              <a:rPr lang="en-US" sz="6000" dirty="0">
                <a:solidFill>
                  <a:schemeClr val="accent6">
                    <a:lumMod val="50000"/>
                  </a:schemeClr>
                </a:solidFill>
                <a:latin typeface="Nexa Light"/>
                <a:cs typeface="Nexa Light"/>
              </a:rPr>
              <a:t>If you will not accept service, we will serve these documents pursuant to the Regulations and forward a courtesy copy to you</a:t>
            </a:r>
            <a:r>
              <a:rPr lang="en-US" sz="6000" dirty="0" smtClean="0">
                <a:solidFill>
                  <a:schemeClr val="accent6">
                    <a:lumMod val="50000"/>
                  </a:schemeClr>
                </a:solidFill>
                <a:latin typeface="Nexa Light"/>
                <a:cs typeface="Nexa Light"/>
              </a:rPr>
              <a:t>.</a:t>
            </a:r>
          </a:p>
          <a:p>
            <a:pPr marL="0" indent="0">
              <a:buNone/>
            </a:pPr>
            <a:endParaRPr lang="en-US" sz="6000" dirty="0">
              <a:solidFill>
                <a:schemeClr val="accent6">
                  <a:lumMod val="50000"/>
                </a:schemeClr>
              </a:solidFill>
              <a:latin typeface="Nexa Light"/>
              <a:cs typeface="Nexa Light"/>
            </a:endParaRPr>
          </a:p>
          <a:p>
            <a:pPr marL="0" indent="0">
              <a:buNone/>
            </a:pPr>
            <a:r>
              <a:rPr lang="en-US" sz="6000" dirty="0">
                <a:solidFill>
                  <a:schemeClr val="accent6">
                    <a:lumMod val="50000"/>
                  </a:schemeClr>
                </a:solidFill>
                <a:latin typeface="Nexa Light"/>
                <a:cs typeface="Nexa Light"/>
              </a:rPr>
              <a:t>We appreciate your anticipated immediate attention to this request.  However, should we not receive a reply within three (3)  business days of this communication, we will presume you do not wish to accept service, and that our firm is authorized to effect service directly. </a:t>
            </a:r>
          </a:p>
          <a:p>
            <a:pPr marL="0" indent="0">
              <a:buNone/>
            </a:pPr>
            <a:r>
              <a:rPr lang="en-US" sz="6000" dirty="0">
                <a:solidFill>
                  <a:schemeClr val="accent6">
                    <a:lumMod val="50000"/>
                  </a:schemeClr>
                </a:solidFill>
                <a:latin typeface="Nexa Light"/>
                <a:cs typeface="Nexa Light"/>
              </a:rPr>
              <a:t> </a:t>
            </a:r>
          </a:p>
          <a:p>
            <a:pPr marL="0" indent="0">
              <a:buNone/>
            </a:pPr>
            <a:r>
              <a:rPr lang="en-US" sz="6000" dirty="0">
                <a:solidFill>
                  <a:schemeClr val="accent6">
                    <a:lumMod val="50000"/>
                  </a:schemeClr>
                </a:solidFill>
                <a:latin typeface="Nexa Light"/>
                <a:cs typeface="Nexa Light"/>
              </a:rPr>
              <a:t>My firm will accept service of process  ________________________          _________________</a:t>
            </a:r>
          </a:p>
          <a:p>
            <a:pPr marL="0" indent="0">
              <a:buNone/>
            </a:pPr>
            <a:r>
              <a:rPr lang="en-US" sz="6000" dirty="0">
                <a:solidFill>
                  <a:schemeClr val="accent6">
                    <a:lumMod val="50000"/>
                  </a:schemeClr>
                </a:solidFill>
                <a:latin typeface="Nexa Light"/>
                <a:cs typeface="Nexa Light"/>
              </a:rPr>
              <a:t>                                                                    </a:t>
            </a:r>
            <a:endParaRPr lang="en-US" sz="6000" dirty="0" smtClean="0">
              <a:solidFill>
                <a:schemeClr val="accent6">
                  <a:lumMod val="50000"/>
                </a:schemeClr>
              </a:solidFill>
              <a:latin typeface="Nexa Light"/>
              <a:cs typeface="Nexa Light"/>
            </a:endParaRPr>
          </a:p>
          <a:p>
            <a:pPr marL="0" indent="0">
              <a:buNone/>
            </a:pPr>
            <a:r>
              <a:rPr lang="en-US" sz="6000" dirty="0">
                <a:solidFill>
                  <a:schemeClr val="accent6">
                    <a:lumMod val="50000"/>
                  </a:schemeClr>
                </a:solidFill>
                <a:latin typeface="Nexa Light"/>
                <a:cs typeface="Nexa Light"/>
              </a:rPr>
              <a:t>	</a:t>
            </a:r>
            <a:r>
              <a:rPr lang="en-US" sz="6000" dirty="0" smtClean="0">
                <a:solidFill>
                  <a:schemeClr val="accent6">
                    <a:lumMod val="50000"/>
                  </a:schemeClr>
                </a:solidFill>
                <a:latin typeface="Nexa Light"/>
                <a:cs typeface="Nexa Light"/>
              </a:rPr>
              <a:t>			  </a:t>
            </a:r>
            <a:r>
              <a:rPr lang="en-US" sz="6000" dirty="0">
                <a:solidFill>
                  <a:schemeClr val="accent6">
                    <a:lumMod val="50000"/>
                  </a:schemeClr>
                </a:solidFill>
                <a:latin typeface="Nexa Light"/>
                <a:cs typeface="Nexa Light"/>
              </a:rPr>
              <a:t>(Attorney signature)                            </a:t>
            </a:r>
            <a:r>
              <a:rPr lang="en-US" sz="6000" dirty="0" smtClean="0">
                <a:solidFill>
                  <a:schemeClr val="accent6">
                    <a:lumMod val="50000"/>
                  </a:schemeClr>
                </a:solidFill>
                <a:latin typeface="Nexa Light"/>
                <a:cs typeface="Nexa Light"/>
              </a:rPr>
              <a:t>(Date</a:t>
            </a:r>
            <a:r>
              <a:rPr lang="en-US" sz="6000" dirty="0">
                <a:solidFill>
                  <a:schemeClr val="accent6">
                    <a:lumMod val="50000"/>
                  </a:schemeClr>
                </a:solidFill>
                <a:latin typeface="Nexa Light"/>
                <a:cs typeface="Nexa Light"/>
              </a:rPr>
              <a:t>)</a:t>
            </a:r>
          </a:p>
          <a:p>
            <a:pPr marL="0" indent="0">
              <a:buNone/>
            </a:pPr>
            <a:endParaRPr lang="en-US" sz="2800" dirty="0">
              <a:solidFill>
                <a:schemeClr val="accent6">
                  <a:lumMod val="50000"/>
                </a:schemeClr>
              </a:solidFill>
              <a:latin typeface="Nexa Light"/>
              <a:cs typeface="Nexa Light"/>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pPr/>
              <a:t>17</a:t>
            </a:fld>
            <a:endParaRPr lang="en-US"/>
          </a:p>
        </p:txBody>
      </p:sp>
      <p:cxnSp>
        <p:nvCxnSpPr>
          <p:cNvPr id="5" name="Straight Connector 4"/>
          <p:cNvCxnSpPr/>
          <p:nvPr/>
        </p:nvCxnSpPr>
        <p:spPr>
          <a:xfrm flipH="1">
            <a:off x="685800" y="1125791"/>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206771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75" y="0"/>
            <a:ext cx="8719854" cy="1009403"/>
          </a:xfrm>
        </p:spPr>
        <p:txBody>
          <a:bodyPr/>
          <a:lstStyle/>
          <a:p>
            <a:pPr>
              <a:lnSpc>
                <a:spcPct val="100000"/>
              </a:lnSpc>
            </a:pPr>
            <a:r>
              <a:rPr lang="en-US" sz="2500" dirty="0" smtClean="0">
                <a:solidFill>
                  <a:schemeClr val="accent3">
                    <a:lumMod val="75000"/>
                  </a:schemeClr>
                </a:solidFill>
                <a:latin typeface="Nexa Bold"/>
              </a:rPr>
              <a:t>SAMPLE of Opposing Counsel Request for Acceptance of a QWR, Request for Info or Notice of Error</a:t>
            </a:r>
            <a:endParaRPr lang="en-US" sz="2500" dirty="0">
              <a:solidFill>
                <a:schemeClr val="accent3">
                  <a:lumMod val="75000"/>
                </a:schemeClr>
              </a:solidFill>
              <a:latin typeface="Nexa Bold"/>
            </a:endParaRPr>
          </a:p>
        </p:txBody>
      </p:sp>
      <p:sp>
        <p:nvSpPr>
          <p:cNvPr id="3" name="Content Placeholder 2"/>
          <p:cNvSpPr>
            <a:spLocks noGrp="1"/>
          </p:cNvSpPr>
          <p:nvPr>
            <p:ph idx="1"/>
          </p:nvPr>
        </p:nvSpPr>
        <p:spPr>
          <a:xfrm>
            <a:off x="457199" y="1270176"/>
            <a:ext cx="8686801" cy="5308196"/>
          </a:xfrm>
        </p:spPr>
        <p:txBody>
          <a:bodyPr>
            <a:normAutofit fontScale="40000" lnSpcReduction="20000"/>
          </a:bodyPr>
          <a:lstStyle/>
          <a:p>
            <a:pPr marL="0" indent="0">
              <a:buNone/>
            </a:pPr>
            <a:r>
              <a:rPr lang="en-US" sz="2800" dirty="0" smtClean="0">
                <a:solidFill>
                  <a:schemeClr val="accent6">
                    <a:lumMod val="50000"/>
                  </a:schemeClr>
                </a:solidFill>
                <a:latin typeface="Nexa Light"/>
                <a:cs typeface="Nexa Light"/>
              </a:rPr>
              <a:t>***These </a:t>
            </a:r>
            <a:r>
              <a:rPr lang="en-US" sz="2800" dirty="0">
                <a:solidFill>
                  <a:schemeClr val="accent6">
                    <a:lumMod val="50000"/>
                  </a:schemeClr>
                </a:solidFill>
                <a:latin typeface="Nexa Light"/>
                <a:cs typeface="Nexa Light"/>
              </a:rPr>
              <a:t>are not QWR’s, requests for information or a notice of error.</a:t>
            </a:r>
          </a:p>
          <a:p>
            <a:pPr marL="0" indent="0">
              <a:buNone/>
            </a:pPr>
            <a:r>
              <a:rPr lang="en-US" sz="2800" dirty="0">
                <a:solidFill>
                  <a:schemeClr val="accent6">
                    <a:lumMod val="50000"/>
                  </a:schemeClr>
                </a:solidFill>
                <a:latin typeface="Nexa Light"/>
                <a:cs typeface="Nexa Light"/>
              </a:rPr>
              <a:t> </a:t>
            </a:r>
          </a:p>
          <a:p>
            <a:pPr marL="0" indent="0">
              <a:buNone/>
            </a:pPr>
            <a:r>
              <a:rPr lang="en-US" sz="4000" dirty="0">
                <a:solidFill>
                  <a:schemeClr val="accent6">
                    <a:lumMod val="50000"/>
                  </a:schemeClr>
                </a:solidFill>
                <a:latin typeface="Nexa Light"/>
                <a:cs typeface="Nexa Light"/>
              </a:rPr>
              <a:t>The debtor attorney wants us to sign and accept on our client’s behalf, a future QWR, notice of error, or request for information on behalf of our client. QWR, Notice of Error and Request for Information are very specific items under the new CFPB </a:t>
            </a:r>
            <a:r>
              <a:rPr lang="en-US" sz="4000" dirty="0" err="1">
                <a:solidFill>
                  <a:schemeClr val="accent6">
                    <a:lumMod val="50000"/>
                  </a:schemeClr>
                </a:solidFill>
                <a:latin typeface="Nexa Light"/>
                <a:cs typeface="Nexa Light"/>
              </a:rPr>
              <a:t>Reg</a:t>
            </a:r>
            <a:r>
              <a:rPr lang="en-US" sz="4000" dirty="0">
                <a:solidFill>
                  <a:schemeClr val="accent6">
                    <a:lumMod val="50000"/>
                  </a:schemeClr>
                </a:solidFill>
                <a:latin typeface="Nexa Light"/>
                <a:cs typeface="Nexa Light"/>
              </a:rPr>
              <a:t> X/</a:t>
            </a:r>
            <a:r>
              <a:rPr lang="en-US" sz="4000" dirty="0" err="1">
                <a:solidFill>
                  <a:schemeClr val="accent6">
                    <a:lumMod val="50000"/>
                  </a:schemeClr>
                </a:solidFill>
                <a:latin typeface="Nexa Light"/>
                <a:cs typeface="Nexa Light"/>
              </a:rPr>
              <a:t>Reg</a:t>
            </a:r>
            <a:r>
              <a:rPr lang="en-US" sz="4000" dirty="0">
                <a:solidFill>
                  <a:schemeClr val="accent6">
                    <a:lumMod val="50000"/>
                  </a:schemeClr>
                </a:solidFill>
                <a:latin typeface="Nexa Light"/>
                <a:cs typeface="Nexa Light"/>
              </a:rPr>
              <a:t> z rules that went into effect on 1-10-14. They trigger very specific timeline components.</a:t>
            </a:r>
          </a:p>
          <a:p>
            <a:pPr marL="0" indent="0">
              <a:buNone/>
            </a:pPr>
            <a:r>
              <a:rPr lang="en-US" sz="4000" dirty="0">
                <a:solidFill>
                  <a:schemeClr val="accent6">
                    <a:lumMod val="50000"/>
                  </a:schemeClr>
                </a:solidFill>
                <a:latin typeface="Nexa Light"/>
                <a:cs typeface="Nexa Light"/>
              </a:rPr>
              <a:t> </a:t>
            </a:r>
          </a:p>
          <a:p>
            <a:pPr marL="0" indent="0">
              <a:buNone/>
            </a:pPr>
            <a:r>
              <a:rPr lang="en-US" sz="4000" dirty="0">
                <a:solidFill>
                  <a:schemeClr val="accent6">
                    <a:lumMod val="50000"/>
                  </a:schemeClr>
                </a:solidFill>
                <a:latin typeface="Nexa Light"/>
                <a:cs typeface="Nexa Light"/>
              </a:rPr>
              <a:t>We are not authorized to accept service of these items on behalf of our clients.</a:t>
            </a:r>
          </a:p>
          <a:p>
            <a:pPr marL="0" indent="0">
              <a:buNone/>
            </a:pPr>
            <a:r>
              <a:rPr lang="en-US" sz="4000" dirty="0">
                <a:solidFill>
                  <a:schemeClr val="accent6">
                    <a:lumMod val="50000"/>
                  </a:schemeClr>
                </a:solidFill>
                <a:latin typeface="Nexa Light"/>
                <a:cs typeface="Nexa Light"/>
              </a:rPr>
              <a:t> </a:t>
            </a:r>
          </a:p>
          <a:p>
            <a:pPr marL="0" indent="0">
              <a:buNone/>
            </a:pPr>
            <a:r>
              <a:rPr lang="en-US" sz="4000" dirty="0">
                <a:solidFill>
                  <a:schemeClr val="accent6">
                    <a:lumMod val="50000"/>
                  </a:schemeClr>
                </a:solidFill>
                <a:latin typeface="Nexa Light"/>
                <a:cs typeface="Nexa Light"/>
              </a:rPr>
              <a:t>Our clients usually have specific, or should have specific addresses set up for those types of requests.</a:t>
            </a:r>
          </a:p>
          <a:p>
            <a:pPr marL="0" indent="0">
              <a:buNone/>
            </a:pPr>
            <a:r>
              <a:rPr lang="en-US" sz="4000" dirty="0">
                <a:solidFill>
                  <a:schemeClr val="accent6">
                    <a:lumMod val="50000"/>
                  </a:schemeClr>
                </a:solidFill>
                <a:latin typeface="Nexa Light"/>
                <a:cs typeface="Nexa Light"/>
              </a:rPr>
              <a:t> </a:t>
            </a:r>
          </a:p>
          <a:p>
            <a:pPr marL="0" indent="0">
              <a:buNone/>
            </a:pPr>
            <a:r>
              <a:rPr lang="en-US" sz="4000" dirty="0">
                <a:solidFill>
                  <a:schemeClr val="accent6">
                    <a:lumMod val="50000"/>
                  </a:schemeClr>
                </a:solidFill>
                <a:latin typeface="Nexa Light"/>
                <a:cs typeface="Nexa Light"/>
              </a:rPr>
              <a:t>As our clients are represented by counsel (us), we take this as an opportunity to tell opposing counsel;</a:t>
            </a:r>
          </a:p>
          <a:p>
            <a:pPr marL="0" indent="0">
              <a:buNone/>
            </a:pPr>
            <a:r>
              <a:rPr lang="en-US" sz="4000" dirty="0">
                <a:solidFill>
                  <a:schemeClr val="accent6">
                    <a:lumMod val="50000"/>
                  </a:schemeClr>
                </a:solidFill>
                <a:latin typeface="Nexa Light"/>
                <a:cs typeface="Nexa Light"/>
              </a:rPr>
              <a:t> </a:t>
            </a:r>
          </a:p>
          <a:p>
            <a:pPr marL="0" indent="0">
              <a:buNone/>
            </a:pPr>
            <a:r>
              <a:rPr lang="en-US" sz="4000" dirty="0">
                <a:solidFill>
                  <a:schemeClr val="accent6">
                    <a:lumMod val="50000"/>
                  </a:schemeClr>
                </a:solidFill>
                <a:latin typeface="Nexa Light"/>
                <a:cs typeface="Nexa Light"/>
              </a:rPr>
              <a:t>1 – we do not have authority to accept service of such an item;</a:t>
            </a:r>
          </a:p>
          <a:p>
            <a:pPr marL="0" indent="0">
              <a:buNone/>
            </a:pPr>
            <a:r>
              <a:rPr lang="en-US" sz="4000" dirty="0">
                <a:solidFill>
                  <a:schemeClr val="accent6">
                    <a:lumMod val="50000"/>
                  </a:schemeClr>
                </a:solidFill>
                <a:latin typeface="Nexa Light"/>
                <a:cs typeface="Nexa Light"/>
              </a:rPr>
              <a:t>2 – that our clients are represented;</a:t>
            </a:r>
          </a:p>
          <a:p>
            <a:pPr marL="0" indent="0">
              <a:buNone/>
            </a:pPr>
            <a:r>
              <a:rPr lang="en-US" sz="4000" dirty="0">
                <a:solidFill>
                  <a:schemeClr val="accent6">
                    <a:lumMod val="50000"/>
                  </a:schemeClr>
                </a:solidFill>
                <a:latin typeface="Nexa Light"/>
                <a:cs typeface="Nexa Light"/>
              </a:rPr>
              <a:t>3 - the professional rules of responsibility prohibit the opposing counsel from contacting out client, even to deliver such a QWR, Notice of Error, or Request for information; and</a:t>
            </a:r>
          </a:p>
          <a:p>
            <a:pPr marL="0" indent="0">
              <a:buNone/>
            </a:pPr>
            <a:r>
              <a:rPr lang="en-US" sz="4000" dirty="0">
                <a:solidFill>
                  <a:schemeClr val="accent6">
                    <a:lumMod val="50000"/>
                  </a:schemeClr>
                </a:solidFill>
                <a:latin typeface="Nexa Light"/>
                <a:cs typeface="Nexa Light"/>
              </a:rPr>
              <a:t>3 – we appreciate a courtesy copy of whatever the borrower sends into the client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18</a:t>
            </a:fld>
            <a:endParaRPr lang="en-US"/>
          </a:p>
        </p:txBody>
      </p:sp>
      <p:cxnSp>
        <p:nvCxnSpPr>
          <p:cNvPr id="5" name="Straight Connector 4"/>
          <p:cNvCxnSpPr/>
          <p:nvPr/>
        </p:nvCxnSpPr>
        <p:spPr>
          <a:xfrm flipH="1">
            <a:off x="685800" y="1125791"/>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212976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4"/>
            <a:ext cx="7772400" cy="674998"/>
          </a:xfrm>
        </p:spPr>
        <p:txBody>
          <a:bodyPr/>
          <a:lstStyle/>
          <a:p>
            <a:r>
              <a:rPr lang="en-US" sz="4000" dirty="0" smtClean="0">
                <a:solidFill>
                  <a:schemeClr val="accent3">
                    <a:lumMod val="75000"/>
                  </a:schemeClr>
                </a:solidFill>
                <a:latin typeface="Nexa Bold"/>
                <a:cs typeface="Nexa Bold"/>
              </a:rPr>
              <a:t>Conclusion</a:t>
            </a:r>
            <a:endParaRPr lang="en-US" sz="4000" dirty="0">
              <a:solidFill>
                <a:schemeClr val="accent3">
                  <a:lumMod val="75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endParaRPr lang="en-US" dirty="0" smtClean="0">
              <a:latin typeface="Nexa Light" panose="02000000000000000000" pitchFamily="50" charset="0"/>
            </a:endParaRPr>
          </a:p>
          <a:p>
            <a:r>
              <a:rPr lang="en-US" sz="3200" dirty="0" smtClean="0">
                <a:solidFill>
                  <a:schemeClr val="accent6">
                    <a:lumMod val="50000"/>
                  </a:schemeClr>
                </a:solidFill>
                <a:latin typeface="Nexa Light" panose="02000000000000000000" pitchFamily="50" charset="0"/>
              </a:rPr>
              <a:t>Questions &amp; Concluding Remarks</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1054532"/>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19</a:t>
            </a:fld>
            <a:endParaRPr lang="en-US" dirty="0"/>
          </a:p>
        </p:txBody>
      </p:sp>
    </p:spTree>
    <p:extLst>
      <p:ext uri="{BB962C8B-B14F-4D97-AF65-F5344CB8AC3E}">
        <p14:creationId xmlns:p14="http://schemas.microsoft.com/office/powerpoint/2010/main" val="271689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6857" y="1282667"/>
            <a:ext cx="4822346" cy="1030898"/>
          </a:xfrm>
        </p:spPr>
        <p:txBody>
          <a:bodyPr>
            <a:normAutofit/>
          </a:bodyPr>
          <a:lstStyle/>
          <a:p>
            <a:pPr algn="l">
              <a:spcBef>
                <a:spcPts val="0"/>
              </a:spcBef>
            </a:pPr>
            <a:r>
              <a:rPr lang="en-US" sz="1300" b="1" dirty="0">
                <a:solidFill>
                  <a:schemeClr val="tx1"/>
                </a:solidFill>
                <a:latin typeface="Nexa Light" panose="02000000000000000000" pitchFamily="50" charset="0"/>
              </a:rPr>
              <a:t>Matthew C. Abad, Esq. </a:t>
            </a:r>
          </a:p>
          <a:p>
            <a:pPr algn="l">
              <a:spcBef>
                <a:spcPts val="0"/>
              </a:spcBef>
            </a:pPr>
            <a:r>
              <a:rPr lang="en-US" sz="1300" dirty="0">
                <a:solidFill>
                  <a:schemeClr val="tx1"/>
                </a:solidFill>
                <a:latin typeface="Nexa Light" panose="02000000000000000000" pitchFamily="50" charset="0"/>
              </a:rPr>
              <a:t>Director Default </a:t>
            </a:r>
            <a:r>
              <a:rPr lang="en-US" sz="1300" dirty="0" smtClean="0">
                <a:solidFill>
                  <a:schemeClr val="tx1"/>
                </a:solidFill>
                <a:latin typeface="Nexa Light" panose="02000000000000000000" pitchFamily="50" charset="0"/>
              </a:rPr>
              <a:t>Operations -  </a:t>
            </a:r>
          </a:p>
          <a:p>
            <a:pPr algn="l">
              <a:spcBef>
                <a:spcPts val="0"/>
              </a:spcBef>
            </a:pPr>
            <a:r>
              <a:rPr lang="en-US" sz="1300" dirty="0" smtClean="0">
                <a:solidFill>
                  <a:schemeClr val="tx1"/>
                </a:solidFill>
                <a:latin typeface="Nexa Light" panose="02000000000000000000" pitchFamily="50" charset="0"/>
              </a:rPr>
              <a:t>Foreclosure </a:t>
            </a:r>
            <a:r>
              <a:rPr lang="en-US" sz="1300" dirty="0">
                <a:solidFill>
                  <a:schemeClr val="tx1"/>
                </a:solidFill>
                <a:latin typeface="Nexa Light" panose="02000000000000000000" pitchFamily="50" charset="0"/>
              </a:rPr>
              <a:t>&amp; Bankruptcy </a:t>
            </a:r>
          </a:p>
          <a:p>
            <a:pPr algn="l">
              <a:spcBef>
                <a:spcPts val="0"/>
              </a:spcBef>
            </a:pPr>
            <a:r>
              <a:rPr lang="en-US" sz="1300" dirty="0">
                <a:solidFill>
                  <a:schemeClr val="tx1"/>
                </a:solidFill>
                <a:latin typeface="Nexa Light" panose="02000000000000000000" pitchFamily="50" charset="0"/>
              </a:rPr>
              <a:t>Kluever &amp; Platt, LLC</a:t>
            </a:r>
            <a:r>
              <a:rPr lang="en-US" sz="1300" dirty="0" smtClean="0">
                <a:solidFill>
                  <a:schemeClr val="tx1"/>
                </a:solidFill>
                <a:latin typeface="Nexa Light" panose="02000000000000000000" pitchFamily="50" charset="0"/>
                <a:cs typeface="Nexa Light"/>
              </a:rPr>
              <a:t> </a:t>
            </a:r>
          </a:p>
        </p:txBody>
      </p:sp>
      <p:pic>
        <p:nvPicPr>
          <p:cNvPr id="4" name="Picture 3"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459852" y="770552"/>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685800" y="51244"/>
            <a:ext cx="7772400" cy="72931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baseline="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rgbClr val="BEA388"/>
                </a:solidFill>
                <a:latin typeface="Nexa Bold"/>
                <a:cs typeface="Nexa Bold"/>
              </a:rPr>
              <a:t>Speakers</a:t>
            </a:r>
            <a:endParaRPr lang="en-US" sz="4400" dirty="0">
              <a:solidFill>
                <a:schemeClr val="bg2">
                  <a:lumMod val="25000"/>
                </a:schemeClr>
              </a:solidFill>
              <a:latin typeface="Nexa Bold"/>
              <a:cs typeface="Nexa Bold"/>
            </a:endParaRPr>
          </a:p>
        </p:txBody>
      </p:sp>
      <p:sp>
        <p:nvSpPr>
          <p:cNvPr id="12" name="Subtitle 2"/>
          <p:cNvSpPr txBox="1">
            <a:spLocks/>
          </p:cNvSpPr>
          <p:nvPr/>
        </p:nvSpPr>
        <p:spPr>
          <a:xfrm>
            <a:off x="6028678" y="1282667"/>
            <a:ext cx="2676081" cy="103089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b="1" dirty="0">
                <a:solidFill>
                  <a:schemeClr val="tx1"/>
                </a:solidFill>
                <a:latin typeface="Nexa Light" panose="02000000000000000000" pitchFamily="50" charset="0"/>
              </a:rPr>
              <a:t>Alicia Wood</a:t>
            </a:r>
          </a:p>
          <a:p>
            <a:pPr algn="l"/>
            <a:r>
              <a:rPr lang="en-US" dirty="0">
                <a:solidFill>
                  <a:schemeClr val="tx1"/>
                </a:solidFill>
                <a:latin typeface="Nexa Light" panose="02000000000000000000" pitchFamily="50" charset="0"/>
              </a:rPr>
              <a:t>Vice President, Foreclosure- Bankruptcy and Collateral</a:t>
            </a:r>
          </a:p>
          <a:p>
            <a:pPr algn="l"/>
            <a:r>
              <a:rPr lang="en-US" dirty="0">
                <a:solidFill>
                  <a:schemeClr val="tx1"/>
                </a:solidFill>
                <a:latin typeface="Nexa Light" panose="02000000000000000000" pitchFamily="50" charset="0"/>
              </a:rPr>
              <a:t>Residential Credit Solutions, Inc</a:t>
            </a:r>
            <a:r>
              <a:rPr lang="en-US" dirty="0" smtClean="0">
                <a:solidFill>
                  <a:schemeClr val="tx1"/>
                </a:solidFill>
                <a:latin typeface="Nexa Light" panose="02000000000000000000" pitchFamily="50" charset="0"/>
                <a:cs typeface="Nexa Light"/>
              </a:rPr>
              <a:t> </a:t>
            </a:r>
          </a:p>
        </p:txBody>
      </p:sp>
      <p:sp>
        <p:nvSpPr>
          <p:cNvPr id="13" name="Subtitle 2"/>
          <p:cNvSpPr txBox="1">
            <a:spLocks/>
          </p:cNvSpPr>
          <p:nvPr/>
        </p:nvSpPr>
        <p:spPr>
          <a:xfrm>
            <a:off x="2226857" y="2876121"/>
            <a:ext cx="2601773" cy="10308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spcBef>
                <a:spcPts val="0"/>
              </a:spcBef>
            </a:pPr>
            <a:r>
              <a:rPr lang="en-US" sz="1300" b="1" dirty="0">
                <a:solidFill>
                  <a:schemeClr val="tx1"/>
                </a:solidFill>
                <a:latin typeface="Nexa Light" panose="02000000000000000000" pitchFamily="50" charset="0"/>
              </a:rPr>
              <a:t>Benjamin Gottheim</a:t>
            </a:r>
            <a:endParaRPr lang="en-US" sz="1300" dirty="0">
              <a:solidFill>
                <a:schemeClr val="tx1"/>
              </a:solidFill>
              <a:latin typeface="Nexa Light" panose="02000000000000000000" pitchFamily="50" charset="0"/>
            </a:endParaRPr>
          </a:p>
          <a:p>
            <a:pPr algn="l">
              <a:spcBef>
                <a:spcPts val="0"/>
              </a:spcBef>
            </a:pPr>
            <a:r>
              <a:rPr lang="en-US" sz="1300" i="1" dirty="0" smtClean="0">
                <a:solidFill>
                  <a:schemeClr val="tx1"/>
                </a:solidFill>
                <a:latin typeface="Nexa Light" panose="02000000000000000000" pitchFamily="50" charset="0"/>
              </a:rPr>
              <a:t>Director - </a:t>
            </a:r>
          </a:p>
          <a:p>
            <a:pPr algn="l">
              <a:spcBef>
                <a:spcPts val="0"/>
              </a:spcBef>
            </a:pPr>
            <a:r>
              <a:rPr lang="en-US" sz="1300" i="1" dirty="0" smtClean="0">
                <a:solidFill>
                  <a:schemeClr val="tx1"/>
                </a:solidFill>
                <a:latin typeface="Nexa Light" panose="02000000000000000000" pitchFamily="50" charset="0"/>
              </a:rPr>
              <a:t>Mortgage </a:t>
            </a:r>
            <a:r>
              <a:rPr lang="en-US" sz="1300" i="1" dirty="0">
                <a:solidFill>
                  <a:schemeClr val="tx1"/>
                </a:solidFill>
                <a:latin typeface="Nexa Light" panose="02000000000000000000" pitchFamily="50" charset="0"/>
              </a:rPr>
              <a:t>Servicing Policy </a:t>
            </a:r>
            <a:endParaRPr lang="en-US" sz="1300" dirty="0">
              <a:solidFill>
                <a:schemeClr val="tx1"/>
              </a:solidFill>
              <a:latin typeface="Nexa Light" panose="02000000000000000000" pitchFamily="50" charset="0"/>
            </a:endParaRPr>
          </a:p>
          <a:p>
            <a:pPr algn="l">
              <a:spcBef>
                <a:spcPts val="0"/>
              </a:spcBef>
            </a:pPr>
            <a:r>
              <a:rPr lang="en-US" sz="1300" dirty="0">
                <a:solidFill>
                  <a:schemeClr val="tx1"/>
                </a:solidFill>
                <a:latin typeface="Nexa Light" panose="02000000000000000000" pitchFamily="50" charset="0"/>
              </a:rPr>
              <a:t>Freddie Mac</a:t>
            </a:r>
            <a:endParaRPr lang="en-US" sz="1300" dirty="0" smtClean="0">
              <a:solidFill>
                <a:schemeClr val="tx1"/>
              </a:solidFill>
              <a:latin typeface="Nexa Light" panose="02000000000000000000" pitchFamily="50" charset="0"/>
              <a:cs typeface="Nexa Light"/>
            </a:endParaRPr>
          </a:p>
        </p:txBody>
      </p:sp>
      <p:sp>
        <p:nvSpPr>
          <p:cNvPr id="14" name="Subtitle 2"/>
          <p:cNvSpPr txBox="1">
            <a:spLocks/>
          </p:cNvSpPr>
          <p:nvPr/>
        </p:nvSpPr>
        <p:spPr>
          <a:xfrm>
            <a:off x="6047430" y="2876121"/>
            <a:ext cx="2972200" cy="103089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spcBef>
                <a:spcPts val="0"/>
              </a:spcBef>
            </a:pPr>
            <a:r>
              <a:rPr lang="en-US" sz="1300" b="1" dirty="0">
                <a:solidFill>
                  <a:schemeClr val="tx1"/>
                </a:solidFill>
                <a:latin typeface="Nexa Light" panose="02000000000000000000" pitchFamily="50" charset="0"/>
              </a:rPr>
              <a:t>Jonathan Patrick Sellers, Esq.</a:t>
            </a:r>
            <a:endParaRPr lang="en-US" sz="1300" dirty="0">
              <a:solidFill>
                <a:schemeClr val="tx1"/>
              </a:solidFill>
              <a:latin typeface="Nexa Light" panose="02000000000000000000" pitchFamily="50" charset="0"/>
            </a:endParaRPr>
          </a:p>
          <a:p>
            <a:pPr algn="l">
              <a:spcBef>
                <a:spcPts val="0"/>
              </a:spcBef>
            </a:pPr>
            <a:r>
              <a:rPr lang="en-US" sz="1300" dirty="0">
                <a:solidFill>
                  <a:schemeClr val="tx1"/>
                </a:solidFill>
                <a:latin typeface="Nexa Light" panose="02000000000000000000" pitchFamily="50" charset="0"/>
              </a:rPr>
              <a:t>Associate Attorney</a:t>
            </a:r>
          </a:p>
          <a:p>
            <a:pPr algn="l">
              <a:spcBef>
                <a:spcPts val="0"/>
              </a:spcBef>
            </a:pPr>
            <a:r>
              <a:rPr lang="en-US" sz="1300" dirty="0">
                <a:solidFill>
                  <a:schemeClr val="tx1"/>
                </a:solidFill>
                <a:latin typeface="Nexa Light" panose="02000000000000000000" pitchFamily="50" charset="0"/>
              </a:rPr>
              <a:t>Mackie Wolf </a:t>
            </a:r>
            <a:r>
              <a:rPr lang="en-US" sz="1300" dirty="0" err="1">
                <a:solidFill>
                  <a:schemeClr val="tx1"/>
                </a:solidFill>
                <a:latin typeface="Nexa Light" panose="02000000000000000000" pitchFamily="50" charset="0"/>
              </a:rPr>
              <a:t>Zientz</a:t>
            </a:r>
            <a:r>
              <a:rPr lang="en-US" sz="1300" dirty="0">
                <a:solidFill>
                  <a:schemeClr val="tx1"/>
                </a:solidFill>
                <a:latin typeface="Nexa Light" panose="02000000000000000000" pitchFamily="50" charset="0"/>
              </a:rPr>
              <a:t> &amp; Mann, P.C.</a:t>
            </a:r>
            <a:endParaRPr lang="en-US" sz="1300" dirty="0" smtClean="0">
              <a:solidFill>
                <a:schemeClr val="tx1"/>
              </a:solidFill>
              <a:latin typeface="Nexa Light" panose="02000000000000000000" pitchFamily="50" charset="0"/>
              <a:cs typeface="Nexa Light"/>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1244" r="10940"/>
          <a:stretch/>
        </p:blipFill>
        <p:spPr bwMode="auto">
          <a:xfrm>
            <a:off x="895350" y="957304"/>
            <a:ext cx="1133476" cy="16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Untitled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7298" r="1748"/>
          <a:stretch/>
        </p:blipFill>
        <p:spPr bwMode="auto">
          <a:xfrm>
            <a:off x="4828630" y="957304"/>
            <a:ext cx="1076325" cy="167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Gottheim"/>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7941" r="5615"/>
          <a:stretch/>
        </p:blipFill>
        <p:spPr bwMode="auto">
          <a:xfrm>
            <a:off x="900105" y="2761031"/>
            <a:ext cx="1152525" cy="167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l="34444" t="11032" r="37408" b="24648"/>
          <a:stretch>
            <a:fillRect/>
          </a:stretch>
        </p:blipFill>
        <p:spPr bwMode="auto">
          <a:xfrm>
            <a:off x="4847334" y="2783961"/>
            <a:ext cx="1078314" cy="17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Logan4 (2)"/>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r="9328"/>
          <a:stretch/>
        </p:blipFill>
        <p:spPr bwMode="auto">
          <a:xfrm>
            <a:off x="895350" y="4619397"/>
            <a:ext cx="1102248" cy="17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8"/>
          <a:srcRect l="3217" t="4038" r="11406" b="-4038"/>
          <a:stretch/>
        </p:blipFill>
        <p:spPr>
          <a:xfrm>
            <a:off x="4841897" y="4671006"/>
            <a:ext cx="1083751" cy="1651000"/>
          </a:xfrm>
          <a:prstGeom prst="rect">
            <a:avLst/>
          </a:prstGeom>
        </p:spPr>
      </p:pic>
      <p:sp>
        <p:nvSpPr>
          <p:cNvPr id="11" name="Rectangle 10"/>
          <p:cNvSpPr/>
          <p:nvPr/>
        </p:nvSpPr>
        <p:spPr>
          <a:xfrm>
            <a:off x="2226857" y="4881716"/>
            <a:ext cx="2726143" cy="982577"/>
          </a:xfrm>
          <a:prstGeom prst="rect">
            <a:avLst/>
          </a:prstGeom>
        </p:spPr>
        <p:txBody>
          <a:bodyPr wrap="square">
            <a:spAutoFit/>
          </a:bodyPr>
          <a:lstStyle/>
          <a:p>
            <a:pPr>
              <a:lnSpc>
                <a:spcPct val="115000"/>
              </a:lnSpc>
            </a:pPr>
            <a:r>
              <a:rPr lang="en-US" sz="1300" b="1" dirty="0">
                <a:solidFill>
                  <a:srgbClr val="000000"/>
                </a:solidFill>
                <a:latin typeface="Nexa Light" panose="02000000000000000000" pitchFamily="50" charset="0"/>
                <a:ea typeface="Calibri" panose="020F0502020204030204" pitchFamily="34" charset="0"/>
                <a:cs typeface="Times New Roman" panose="02020603050405020304" pitchFamily="18" charset="0"/>
              </a:rPr>
              <a:t>Leesa Logan, Esq.</a:t>
            </a:r>
            <a:endParaRPr lang="en-US" sz="1300" dirty="0">
              <a:latin typeface="Nexa Light" panose="02000000000000000000" pitchFamily="50" charset="0"/>
              <a:ea typeface="Calibri" panose="020F0502020204030204" pitchFamily="34" charset="0"/>
              <a:cs typeface="Times New Roman" panose="02020603050405020304" pitchFamily="18" charset="0"/>
            </a:endParaRPr>
          </a:p>
          <a:p>
            <a:pPr>
              <a:lnSpc>
                <a:spcPct val="115000"/>
              </a:lnSpc>
            </a:pPr>
            <a:r>
              <a:rPr lang="en-US" sz="1300" dirty="0">
                <a:solidFill>
                  <a:srgbClr val="000000"/>
                </a:solidFill>
                <a:latin typeface="Nexa Light" panose="02000000000000000000" pitchFamily="50" charset="0"/>
                <a:ea typeface="Calibri" panose="020F0502020204030204" pitchFamily="34" charset="0"/>
                <a:cs typeface="Times New Roman" panose="02020603050405020304" pitchFamily="18" charset="0"/>
              </a:rPr>
              <a:t>VP Corporate Counsel and Compliance Attorney</a:t>
            </a:r>
            <a:endParaRPr lang="en-US" sz="1300" dirty="0">
              <a:latin typeface="Nexa Light" panose="02000000000000000000" pitchFamily="50" charset="0"/>
              <a:ea typeface="Calibri" panose="020F0502020204030204" pitchFamily="34" charset="0"/>
              <a:cs typeface="Times New Roman" panose="02020603050405020304" pitchFamily="18" charset="0"/>
            </a:endParaRPr>
          </a:p>
          <a:p>
            <a:r>
              <a:rPr lang="en-US" sz="1300" dirty="0" err="1">
                <a:solidFill>
                  <a:srgbClr val="000000"/>
                </a:solidFill>
                <a:latin typeface="Nexa Light" panose="02000000000000000000" pitchFamily="50" charset="0"/>
                <a:ea typeface="Calibri" panose="020F0502020204030204" pitchFamily="34" charset="0"/>
              </a:rPr>
              <a:t>Statebridge</a:t>
            </a:r>
            <a:r>
              <a:rPr lang="en-US" sz="1300" dirty="0">
                <a:solidFill>
                  <a:srgbClr val="000000"/>
                </a:solidFill>
                <a:latin typeface="Nexa Light" panose="02000000000000000000" pitchFamily="50" charset="0"/>
                <a:ea typeface="Calibri" panose="020F0502020204030204" pitchFamily="34" charset="0"/>
              </a:rPr>
              <a:t> Company</a:t>
            </a:r>
            <a:endParaRPr lang="en-US" sz="1300" dirty="0">
              <a:latin typeface="Nexa Light" panose="02000000000000000000" pitchFamily="50" charset="0"/>
            </a:endParaRPr>
          </a:p>
        </p:txBody>
      </p:sp>
      <p:sp>
        <p:nvSpPr>
          <p:cNvPr id="15" name="Rectangle 14"/>
          <p:cNvSpPr/>
          <p:nvPr/>
        </p:nvSpPr>
        <p:spPr>
          <a:xfrm>
            <a:off x="6028678" y="4897928"/>
            <a:ext cx="2846888" cy="752514"/>
          </a:xfrm>
          <a:prstGeom prst="rect">
            <a:avLst/>
          </a:prstGeom>
        </p:spPr>
        <p:txBody>
          <a:bodyPr wrap="square">
            <a:spAutoFit/>
          </a:bodyPr>
          <a:lstStyle/>
          <a:p>
            <a:pPr>
              <a:lnSpc>
                <a:spcPct val="115000"/>
              </a:lnSpc>
            </a:pPr>
            <a:r>
              <a:rPr lang="en-US" sz="1300" b="1" dirty="0">
                <a:latin typeface="Nexa Light" panose="02000000000000000000" pitchFamily="50" charset="0"/>
                <a:ea typeface="Calibri" panose="020F0502020204030204" pitchFamily="34" charset="0"/>
                <a:cs typeface="Times New Roman" panose="02020603050405020304" pitchFamily="18" charset="0"/>
              </a:rPr>
              <a:t>Sasha M. Cohen, Esq. </a:t>
            </a:r>
            <a:endParaRPr lang="en-US" sz="1300" dirty="0">
              <a:latin typeface="Nexa Light" panose="02000000000000000000" pitchFamily="50" charset="0"/>
              <a:ea typeface="Calibri" panose="020F0502020204030204" pitchFamily="34" charset="0"/>
              <a:cs typeface="Times New Roman" panose="02020603050405020304" pitchFamily="18" charset="0"/>
            </a:endParaRPr>
          </a:p>
          <a:p>
            <a:pPr>
              <a:lnSpc>
                <a:spcPct val="115000"/>
              </a:lnSpc>
            </a:pPr>
            <a:r>
              <a:rPr lang="en-US" sz="1300" dirty="0">
                <a:latin typeface="Nexa Light" panose="02000000000000000000" pitchFamily="50" charset="0"/>
                <a:ea typeface="Calibri" panose="020F0502020204030204" pitchFamily="34" charset="0"/>
                <a:cs typeface="Times New Roman" panose="02020603050405020304" pitchFamily="18" charset="0"/>
              </a:rPr>
              <a:t>Corporate Counsel </a:t>
            </a:r>
          </a:p>
          <a:p>
            <a:r>
              <a:rPr lang="en-US" sz="1300" dirty="0" err="1">
                <a:latin typeface="Nexa Light" panose="02000000000000000000" pitchFamily="50" charset="0"/>
                <a:ea typeface="Calibri" panose="020F0502020204030204" pitchFamily="34" charset="0"/>
              </a:rPr>
              <a:t>Bayview</a:t>
            </a:r>
            <a:r>
              <a:rPr lang="en-US" sz="1300" dirty="0">
                <a:latin typeface="Nexa Light" panose="02000000000000000000" pitchFamily="50" charset="0"/>
                <a:ea typeface="Calibri" panose="020F0502020204030204" pitchFamily="34" charset="0"/>
              </a:rPr>
              <a:t> Loan Servicing, L.L.C.</a:t>
            </a:r>
            <a:endParaRPr lang="en-US" sz="1300" dirty="0">
              <a:latin typeface="Nexa Light" panose="02000000000000000000" pitchFamily="50" charset="0"/>
            </a:endParaRPr>
          </a:p>
        </p:txBody>
      </p:sp>
      <p:sp>
        <p:nvSpPr>
          <p:cNvPr id="2" name="Slide Number Placeholder 1"/>
          <p:cNvSpPr>
            <a:spLocks noGrp="1"/>
          </p:cNvSpPr>
          <p:nvPr>
            <p:ph type="sldNum" sz="quarter" idx="11"/>
          </p:nvPr>
        </p:nvSpPr>
        <p:spPr/>
        <p:txBody>
          <a:bodyPr/>
          <a:lstStyle/>
          <a:p>
            <a:fld id="{BA9B540C-44DA-4F69-89C9-7C84606640D3}" type="slidenum">
              <a:rPr lang="en-US" smtClean="0"/>
              <a:pPr/>
              <a:t>2</a:t>
            </a:fld>
            <a:endParaRPr lang="en-US" dirty="0"/>
          </a:p>
        </p:txBody>
      </p:sp>
    </p:spTree>
    <p:extLst>
      <p:ext uri="{BB962C8B-B14F-4D97-AF65-F5344CB8AC3E}">
        <p14:creationId xmlns:p14="http://schemas.microsoft.com/office/powerpoint/2010/main" val="344907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normAutofit fontScale="90000"/>
          </a:bodyPr>
          <a:lstStyle/>
          <a:p>
            <a:r>
              <a:rPr lang="en-US" sz="4400" dirty="0" smtClean="0">
                <a:solidFill>
                  <a:srgbClr val="BEA388"/>
                </a:solidFill>
                <a:latin typeface="Nexa Bold"/>
                <a:cs typeface="Nexa Bold"/>
              </a:rPr>
              <a:t>Questions for the Panelists?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20</a:t>
            </a:fld>
            <a:endParaRPr lang="en-US" dirty="0"/>
          </a:p>
        </p:txBody>
      </p:sp>
      <p:sp>
        <p:nvSpPr>
          <p:cNvPr id="7" name="Rectangle 6"/>
          <p:cNvSpPr/>
          <p:nvPr/>
        </p:nvSpPr>
        <p:spPr>
          <a:xfrm>
            <a:off x="685800" y="1086949"/>
            <a:ext cx="8458200" cy="5001369"/>
          </a:xfrm>
          <a:prstGeom prst="rect">
            <a:avLst/>
          </a:prstGeom>
        </p:spPr>
        <p:txBody>
          <a:bodyPr wrap="square">
            <a:spAutoFit/>
          </a:bodyPr>
          <a:lstStyle/>
          <a:p>
            <a:r>
              <a:rPr lang="en-US" sz="2500" dirty="0">
                <a:latin typeface="Nexa Light"/>
                <a:cs typeface="Nexa Light"/>
              </a:rPr>
              <a:t>You can submit them by:</a:t>
            </a:r>
          </a:p>
          <a:p>
            <a:endParaRPr lang="en-US" sz="2500" dirty="0">
              <a:latin typeface="Nexa Light"/>
              <a:cs typeface="Nexa Light"/>
            </a:endParaRPr>
          </a:p>
          <a:p>
            <a:pPr>
              <a:buFont typeface="Arial"/>
              <a:buChar char="•"/>
            </a:pPr>
            <a:r>
              <a:rPr lang="en-US" sz="2500" dirty="0">
                <a:latin typeface="Nexa Light"/>
                <a:cs typeface="Nexa Light"/>
              </a:rPr>
              <a:t>Visiting this session’s question link: </a:t>
            </a:r>
            <a:r>
              <a:rPr lang="en-US" sz="2200" dirty="0">
                <a:latin typeface="Nexa Light"/>
                <a:cs typeface="Nexa Light"/>
                <a:hlinkClick r:id="rId3"/>
              </a:rPr>
              <a:t>https://www.polleverywhere.com/free_text_polls/g0TjCjaQlfC0kIY/</a:t>
            </a:r>
            <a:r>
              <a:rPr lang="en-US" sz="2200" dirty="0" smtClean="0">
                <a:latin typeface="Nexa Light"/>
                <a:cs typeface="Nexa Light"/>
                <a:hlinkClick r:id="rId3"/>
              </a:rPr>
              <a:t>web</a:t>
            </a:r>
            <a:endParaRPr lang="en-US" sz="2200" dirty="0" smtClean="0">
              <a:latin typeface="Nexa Light"/>
              <a:cs typeface="Nexa Light"/>
            </a:endParaRPr>
          </a:p>
          <a:p>
            <a:pPr>
              <a:buFont typeface="Arial"/>
              <a:buChar char="•"/>
            </a:pPr>
            <a:endParaRPr lang="en-US" sz="2500" dirty="0">
              <a:latin typeface="Nexa Light"/>
              <a:cs typeface="Nexa Light"/>
            </a:endParaRPr>
          </a:p>
          <a:p>
            <a:pPr>
              <a:buFont typeface="Arial"/>
              <a:buChar char="•"/>
            </a:pPr>
            <a:r>
              <a:rPr lang="en-US" sz="2500" dirty="0">
                <a:latin typeface="Nexa Light"/>
                <a:cs typeface="Nexa Light"/>
              </a:rPr>
              <a:t>Texting </a:t>
            </a:r>
            <a:r>
              <a:rPr lang="en-US" sz="2500" dirty="0" smtClean="0">
                <a:latin typeface="Nexa Light"/>
                <a:cs typeface="Nexa Light"/>
              </a:rPr>
              <a:t>591675 and your question </a:t>
            </a:r>
            <a:r>
              <a:rPr lang="en-US" sz="2500" dirty="0">
                <a:latin typeface="Nexa Light"/>
                <a:cs typeface="Nexa Light"/>
              </a:rPr>
              <a:t>to: 22333</a:t>
            </a:r>
          </a:p>
          <a:p>
            <a:pPr>
              <a:buFont typeface="Arial"/>
              <a:buChar char="•"/>
            </a:pPr>
            <a:endParaRPr lang="en-US" sz="2500" dirty="0">
              <a:latin typeface="Nexa Light"/>
              <a:cs typeface="Nexa Light"/>
            </a:endParaRPr>
          </a:p>
          <a:p>
            <a:pPr>
              <a:buFont typeface="Arial"/>
              <a:buChar char="•"/>
            </a:pPr>
            <a:r>
              <a:rPr lang="en-US" sz="2500" dirty="0">
                <a:latin typeface="Nexa Light"/>
                <a:cs typeface="Nexa Light"/>
              </a:rPr>
              <a:t>Visiting our Poll site for access to all of our Session polls/</a:t>
            </a:r>
            <a:r>
              <a:rPr lang="en-US" sz="2500" dirty="0">
                <a:latin typeface="Nexa Light"/>
                <a:cs typeface="Nexa Light"/>
              </a:rPr>
              <a:t>questions</a:t>
            </a:r>
            <a:r>
              <a:rPr lang="en-US" sz="2500" dirty="0" smtClean="0">
                <a:latin typeface="Nexa Light"/>
                <a:cs typeface="Nexa Light"/>
              </a:rPr>
              <a:t>: </a:t>
            </a:r>
            <a:r>
              <a:rPr lang="en-US" sz="2500" dirty="0" smtClean="0">
                <a:latin typeface="Nexa Light"/>
                <a:cs typeface="Nexa Light"/>
                <a:hlinkClick r:id="rId4"/>
              </a:rPr>
              <a:t>https</a:t>
            </a:r>
            <a:r>
              <a:rPr lang="en-US" sz="2500" dirty="0">
                <a:latin typeface="Nexa Light"/>
                <a:cs typeface="Nexa Light"/>
                <a:hlinkClick r:id="rId4"/>
              </a:rPr>
              <a:t>://www.polleverywhere.com/</a:t>
            </a:r>
            <a:r>
              <a:rPr lang="en-US" sz="2500" dirty="0" smtClean="0">
                <a:latin typeface="Nexa Light"/>
                <a:cs typeface="Nexa Light"/>
                <a:hlinkClick r:id="rId4"/>
              </a:rPr>
              <a:t>alfn</a:t>
            </a:r>
            <a:r>
              <a:rPr lang="en-US" sz="2500" dirty="0" smtClean="0">
                <a:latin typeface="Nexa Light"/>
                <a:cs typeface="Nexa Light"/>
              </a:rPr>
              <a:t>  </a:t>
            </a:r>
            <a:endParaRPr lang="en-US" sz="2500" dirty="0">
              <a:latin typeface="Nexa Light"/>
              <a:cs typeface="Nexa Light"/>
            </a:endParaRPr>
          </a:p>
          <a:p>
            <a:pPr>
              <a:buFont typeface="Arial"/>
              <a:buChar char="•"/>
            </a:pPr>
            <a:endParaRPr lang="en-US" sz="2500" dirty="0">
              <a:latin typeface="Nexa Light"/>
              <a:cs typeface="Nexa Light"/>
            </a:endParaRPr>
          </a:p>
          <a:p>
            <a:pPr>
              <a:buFont typeface="Arial"/>
              <a:buChar char="•"/>
            </a:pPr>
            <a:r>
              <a:rPr lang="en-US" sz="2500" dirty="0">
                <a:latin typeface="Nexa Light"/>
                <a:cs typeface="Nexa Light"/>
              </a:rPr>
              <a:t>Ask questions or make comments verbally by using the microphones provided in the session room</a:t>
            </a:r>
            <a:endParaRPr lang="en-US" sz="2500" dirty="0">
              <a:latin typeface="Nexa Light"/>
              <a:cs typeface="Nexa Light"/>
            </a:endParaRPr>
          </a:p>
        </p:txBody>
      </p:sp>
    </p:spTree>
    <p:extLst>
      <p:ext uri="{BB962C8B-B14F-4D97-AF65-F5344CB8AC3E}">
        <p14:creationId xmlns:p14="http://schemas.microsoft.com/office/powerpoint/2010/main" val="219185855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normAutofit fontScale="90000"/>
          </a:bodyPr>
          <a:lstStyle/>
          <a:p>
            <a:r>
              <a:rPr lang="en-US" sz="4400" dirty="0" smtClean="0">
                <a:solidFill>
                  <a:srgbClr val="BEA388"/>
                </a:solidFill>
                <a:latin typeface="Nexa Bold"/>
                <a:cs typeface="Nexa Bold"/>
              </a:rPr>
              <a:t>Questions for the Panelists?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3</a:t>
            </a:fld>
            <a:endParaRPr lang="en-US" dirty="0"/>
          </a:p>
        </p:txBody>
      </p:sp>
      <p:sp>
        <p:nvSpPr>
          <p:cNvPr id="7" name="Rectangle 6"/>
          <p:cNvSpPr/>
          <p:nvPr/>
        </p:nvSpPr>
        <p:spPr>
          <a:xfrm>
            <a:off x="685800" y="1086949"/>
            <a:ext cx="8458200" cy="5001369"/>
          </a:xfrm>
          <a:prstGeom prst="rect">
            <a:avLst/>
          </a:prstGeom>
        </p:spPr>
        <p:txBody>
          <a:bodyPr wrap="square">
            <a:spAutoFit/>
          </a:bodyPr>
          <a:lstStyle/>
          <a:p>
            <a:r>
              <a:rPr lang="en-US" sz="2500" dirty="0">
                <a:latin typeface="Nexa Light"/>
                <a:cs typeface="Nexa Light"/>
              </a:rPr>
              <a:t>You can submit them by:</a:t>
            </a:r>
          </a:p>
          <a:p>
            <a:endParaRPr lang="en-US" sz="2500" dirty="0">
              <a:latin typeface="Nexa Light"/>
              <a:cs typeface="Nexa Light"/>
            </a:endParaRPr>
          </a:p>
          <a:p>
            <a:pPr>
              <a:buFont typeface="Arial"/>
              <a:buChar char="•"/>
            </a:pPr>
            <a:r>
              <a:rPr lang="en-US" sz="2500" dirty="0">
                <a:latin typeface="Nexa Light"/>
                <a:cs typeface="Nexa Light"/>
              </a:rPr>
              <a:t>Visiting this session’s question link: </a:t>
            </a:r>
            <a:r>
              <a:rPr lang="en-US" sz="2200" dirty="0">
                <a:latin typeface="Nexa Light"/>
                <a:cs typeface="Nexa Light"/>
                <a:hlinkClick r:id="rId3"/>
              </a:rPr>
              <a:t>https://www.polleverywhere.com/free_text_polls/g0TjCjaQlfC0kIY/</a:t>
            </a:r>
            <a:r>
              <a:rPr lang="en-US" sz="2200" dirty="0" smtClean="0">
                <a:latin typeface="Nexa Light"/>
                <a:cs typeface="Nexa Light"/>
                <a:hlinkClick r:id="rId3"/>
              </a:rPr>
              <a:t>web</a:t>
            </a:r>
            <a:endParaRPr lang="en-US" sz="2200" dirty="0" smtClean="0">
              <a:latin typeface="Nexa Light"/>
              <a:cs typeface="Nexa Light"/>
            </a:endParaRPr>
          </a:p>
          <a:p>
            <a:pPr>
              <a:buFont typeface="Arial"/>
              <a:buChar char="•"/>
            </a:pPr>
            <a:endParaRPr lang="en-US" sz="2500" dirty="0">
              <a:latin typeface="Nexa Light"/>
              <a:cs typeface="Nexa Light"/>
            </a:endParaRPr>
          </a:p>
          <a:p>
            <a:pPr>
              <a:buFont typeface="Arial"/>
              <a:buChar char="•"/>
            </a:pPr>
            <a:r>
              <a:rPr lang="en-US" sz="2500" dirty="0">
                <a:latin typeface="Nexa Light"/>
                <a:cs typeface="Nexa Light"/>
              </a:rPr>
              <a:t>Texting </a:t>
            </a:r>
            <a:r>
              <a:rPr lang="en-US" sz="2500" dirty="0" smtClean="0">
                <a:latin typeface="Nexa Light"/>
                <a:cs typeface="Nexa Light"/>
              </a:rPr>
              <a:t>591675 and your question </a:t>
            </a:r>
            <a:r>
              <a:rPr lang="en-US" sz="2500" dirty="0">
                <a:latin typeface="Nexa Light"/>
                <a:cs typeface="Nexa Light"/>
              </a:rPr>
              <a:t>to: 22333</a:t>
            </a:r>
          </a:p>
          <a:p>
            <a:pPr>
              <a:buFont typeface="Arial"/>
              <a:buChar char="•"/>
            </a:pPr>
            <a:endParaRPr lang="en-US" sz="2500" dirty="0">
              <a:latin typeface="Nexa Light"/>
              <a:cs typeface="Nexa Light"/>
            </a:endParaRPr>
          </a:p>
          <a:p>
            <a:pPr>
              <a:buFont typeface="Arial"/>
              <a:buChar char="•"/>
            </a:pPr>
            <a:r>
              <a:rPr lang="en-US" sz="2500" dirty="0">
                <a:latin typeface="Nexa Light"/>
                <a:cs typeface="Nexa Light"/>
              </a:rPr>
              <a:t>Visiting our Poll site for access to all of our Session polls/</a:t>
            </a:r>
            <a:r>
              <a:rPr lang="en-US" sz="2500" dirty="0">
                <a:latin typeface="Nexa Light"/>
                <a:cs typeface="Nexa Light"/>
              </a:rPr>
              <a:t>questions</a:t>
            </a:r>
            <a:r>
              <a:rPr lang="en-US" sz="2500" dirty="0" smtClean="0">
                <a:latin typeface="Nexa Light"/>
                <a:cs typeface="Nexa Light"/>
              </a:rPr>
              <a:t>: </a:t>
            </a:r>
            <a:r>
              <a:rPr lang="en-US" sz="2500" dirty="0" smtClean="0">
                <a:latin typeface="Nexa Light"/>
                <a:cs typeface="Nexa Light"/>
                <a:hlinkClick r:id="rId4"/>
              </a:rPr>
              <a:t>https</a:t>
            </a:r>
            <a:r>
              <a:rPr lang="en-US" sz="2500" dirty="0">
                <a:latin typeface="Nexa Light"/>
                <a:cs typeface="Nexa Light"/>
                <a:hlinkClick r:id="rId4"/>
              </a:rPr>
              <a:t>://www.polleverywhere.com/</a:t>
            </a:r>
            <a:r>
              <a:rPr lang="en-US" sz="2500" dirty="0" smtClean="0">
                <a:latin typeface="Nexa Light"/>
                <a:cs typeface="Nexa Light"/>
                <a:hlinkClick r:id="rId4"/>
              </a:rPr>
              <a:t>alfn</a:t>
            </a:r>
            <a:r>
              <a:rPr lang="en-US" sz="2500" dirty="0" smtClean="0">
                <a:latin typeface="Nexa Light"/>
                <a:cs typeface="Nexa Light"/>
              </a:rPr>
              <a:t>  </a:t>
            </a:r>
            <a:endParaRPr lang="en-US" sz="2500" dirty="0">
              <a:latin typeface="Nexa Light"/>
              <a:cs typeface="Nexa Light"/>
            </a:endParaRPr>
          </a:p>
          <a:p>
            <a:pPr>
              <a:buFont typeface="Arial"/>
              <a:buChar char="•"/>
            </a:pPr>
            <a:endParaRPr lang="en-US" sz="2500" dirty="0">
              <a:latin typeface="Nexa Light"/>
              <a:cs typeface="Nexa Light"/>
            </a:endParaRPr>
          </a:p>
          <a:p>
            <a:pPr>
              <a:buFont typeface="Arial"/>
              <a:buChar char="•"/>
            </a:pPr>
            <a:r>
              <a:rPr lang="en-US" sz="2500" dirty="0">
                <a:latin typeface="Nexa Light"/>
                <a:cs typeface="Nexa Light"/>
              </a:rPr>
              <a:t>Ask questions or make comments verbally by using the microphones provided in the session room</a:t>
            </a:r>
            <a:endParaRPr lang="en-US" sz="2500" dirty="0">
              <a:latin typeface="Nexa Light"/>
              <a:cs typeface="Nexa Light"/>
            </a:endParaRPr>
          </a:p>
        </p:txBody>
      </p:sp>
    </p:spTree>
    <p:extLst>
      <p:ext uri="{BB962C8B-B14F-4D97-AF65-F5344CB8AC3E}">
        <p14:creationId xmlns:p14="http://schemas.microsoft.com/office/powerpoint/2010/main" val="221728632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chemeClr val="accent3">
                    <a:lumMod val="75000"/>
                  </a:schemeClr>
                </a:solidFill>
                <a:latin typeface="Nexa Bold"/>
                <a:cs typeface="Nexa Bold"/>
              </a:rPr>
              <a:t>Background</a:t>
            </a:r>
            <a:endParaRPr lang="en-US" sz="4400" dirty="0">
              <a:solidFill>
                <a:schemeClr val="accent3">
                  <a:lumMod val="75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500" dirty="0" smtClean="0">
                <a:solidFill>
                  <a:schemeClr val="accent6">
                    <a:lumMod val="50000"/>
                  </a:schemeClr>
                </a:solidFill>
                <a:latin typeface="Nexa Light" panose="02000000000000000000" pitchFamily="50" charset="0"/>
              </a:rPr>
              <a:t>Greater scrutiny</a:t>
            </a:r>
          </a:p>
          <a:p>
            <a:pPr marL="342900" indent="-342900" algn="l">
              <a:buFont typeface="Arial"/>
              <a:buChar char="•"/>
            </a:pPr>
            <a:endParaRPr lang="en-US" sz="2500" dirty="0" smtClean="0">
              <a:solidFill>
                <a:schemeClr val="accent6">
                  <a:lumMod val="50000"/>
                </a:schemeClr>
              </a:solidFill>
              <a:latin typeface="Nexa Light" panose="02000000000000000000" pitchFamily="50" charset="0"/>
            </a:endParaRPr>
          </a:p>
          <a:p>
            <a:pPr marL="342900" indent="-342900" algn="l">
              <a:buFont typeface="Arial"/>
              <a:buChar char="•"/>
            </a:pPr>
            <a:r>
              <a:rPr lang="en-US" sz="2500" dirty="0" smtClean="0">
                <a:solidFill>
                  <a:schemeClr val="accent6">
                    <a:lumMod val="50000"/>
                  </a:schemeClr>
                </a:solidFill>
                <a:latin typeface="Nexa Light" panose="02000000000000000000" pitchFamily="50" charset="0"/>
              </a:rPr>
              <a:t>Interagency </a:t>
            </a:r>
            <a:r>
              <a:rPr lang="en-US" sz="2500" dirty="0">
                <a:solidFill>
                  <a:schemeClr val="accent6">
                    <a:lumMod val="50000"/>
                  </a:schemeClr>
                </a:solidFill>
                <a:latin typeface="Nexa Light" panose="02000000000000000000" pitchFamily="50" charset="0"/>
              </a:rPr>
              <a:t>Review </a:t>
            </a:r>
            <a:r>
              <a:rPr lang="en-US" sz="2500" dirty="0" smtClean="0">
                <a:solidFill>
                  <a:schemeClr val="accent6">
                    <a:lumMod val="50000"/>
                  </a:schemeClr>
                </a:solidFill>
                <a:latin typeface="Nexa Light" panose="02000000000000000000" pitchFamily="50" charset="0"/>
              </a:rPr>
              <a:t>Consent Orders</a:t>
            </a:r>
          </a:p>
          <a:p>
            <a:pPr marL="342900" indent="-342900" algn="l">
              <a:buFont typeface="Arial"/>
              <a:buChar char="•"/>
            </a:pPr>
            <a:endParaRPr lang="en-US" sz="2500" dirty="0">
              <a:solidFill>
                <a:schemeClr val="accent6">
                  <a:lumMod val="50000"/>
                </a:schemeClr>
              </a:solidFill>
              <a:latin typeface="Nexa Light" panose="02000000000000000000" pitchFamily="50" charset="0"/>
            </a:endParaRPr>
          </a:p>
          <a:p>
            <a:pPr marL="342900" indent="-342900" algn="l">
              <a:buFont typeface="Arial"/>
              <a:buChar char="•"/>
            </a:pPr>
            <a:r>
              <a:rPr lang="en-US" sz="2500" dirty="0">
                <a:solidFill>
                  <a:schemeClr val="accent6">
                    <a:lumMod val="50000"/>
                  </a:schemeClr>
                </a:solidFill>
                <a:latin typeface="Nexa Light" panose="02000000000000000000" pitchFamily="50" charset="0"/>
              </a:rPr>
              <a:t>OCC </a:t>
            </a:r>
            <a:r>
              <a:rPr lang="en-US" sz="2500" dirty="0" smtClean="0">
                <a:solidFill>
                  <a:schemeClr val="accent6">
                    <a:lumMod val="50000"/>
                  </a:schemeClr>
                </a:solidFill>
                <a:latin typeface="Nexa Light" panose="02000000000000000000" pitchFamily="50" charset="0"/>
              </a:rPr>
              <a:t>Guidance</a:t>
            </a:r>
          </a:p>
          <a:p>
            <a:pPr marL="342900" indent="-342900" algn="l">
              <a:buFont typeface="Arial"/>
              <a:buChar char="•"/>
            </a:pPr>
            <a:endParaRPr lang="en-US" sz="2500" dirty="0">
              <a:solidFill>
                <a:schemeClr val="accent6">
                  <a:lumMod val="50000"/>
                </a:schemeClr>
              </a:solidFill>
              <a:latin typeface="Nexa Light" panose="02000000000000000000" pitchFamily="50" charset="0"/>
            </a:endParaRPr>
          </a:p>
          <a:p>
            <a:pPr marL="342900" indent="-342900" algn="l">
              <a:buFont typeface="Arial"/>
              <a:buChar char="•"/>
            </a:pPr>
            <a:r>
              <a:rPr lang="en-US" sz="2500" dirty="0" smtClean="0">
                <a:solidFill>
                  <a:schemeClr val="accent6">
                    <a:lumMod val="50000"/>
                  </a:schemeClr>
                </a:solidFill>
                <a:latin typeface="Nexa Light" panose="02000000000000000000" pitchFamily="50" charset="0"/>
              </a:rPr>
              <a:t>AG actions – NMS Settlement</a:t>
            </a:r>
            <a:endParaRPr lang="en-US" sz="2500" dirty="0">
              <a:solidFill>
                <a:schemeClr val="accent6">
                  <a:lumMod val="50000"/>
                </a:schemeClr>
              </a:solidFill>
              <a:latin typeface="Nexa Light" panose="02000000000000000000" pitchFamily="50" charset="0"/>
            </a:endParaRPr>
          </a:p>
          <a:p>
            <a:pPr marL="342900" indent="-342900" algn="l">
              <a:buFont typeface="Arial"/>
              <a:buChar char="•"/>
            </a:pPr>
            <a:endParaRPr lang="en-US" sz="3200" dirty="0">
              <a:latin typeface="Nexa Light" panose="02000000000000000000" pitchFamily="50" charset="0"/>
              <a:cs typeface="Nexa Light"/>
            </a:endParaRPr>
          </a:p>
        </p:txBody>
      </p:sp>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4</a:t>
            </a:fld>
            <a:endParaRPr lang="en-US" dirty="0"/>
          </a:p>
        </p:txBody>
      </p:sp>
      <p:pic>
        <p:nvPicPr>
          <p:cNvPr id="7" name="Picture 6"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9"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193905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chemeClr val="accent3">
                    <a:lumMod val="75000"/>
                  </a:schemeClr>
                </a:solidFill>
                <a:latin typeface="Nexa Bold"/>
                <a:cs typeface="Nexa Bold"/>
              </a:rPr>
              <a:t>Expectations</a:t>
            </a:r>
            <a:endParaRPr lang="en-US" sz="4400" dirty="0">
              <a:solidFill>
                <a:schemeClr val="accent3">
                  <a:lumMod val="75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500" dirty="0" smtClean="0">
                <a:solidFill>
                  <a:schemeClr val="accent6">
                    <a:lumMod val="50000"/>
                  </a:schemeClr>
                </a:solidFill>
                <a:latin typeface="Nexa Light" panose="02000000000000000000" pitchFamily="50" charset="0"/>
              </a:rPr>
              <a:t>Confusion over Timing</a:t>
            </a:r>
          </a:p>
          <a:p>
            <a:pPr marL="342900" indent="-342900" algn="l">
              <a:buFont typeface="Arial"/>
              <a:buChar char="•"/>
            </a:pPr>
            <a:r>
              <a:rPr lang="en-US" sz="2500" dirty="0" err="1" smtClean="0">
                <a:solidFill>
                  <a:schemeClr val="accent6">
                    <a:lumMod val="50000"/>
                  </a:schemeClr>
                </a:solidFill>
                <a:latin typeface="Nexa Light" panose="02000000000000000000" pitchFamily="50" charset="0"/>
              </a:rPr>
              <a:t>Eg</a:t>
            </a:r>
            <a:r>
              <a:rPr lang="en-US" sz="2500" dirty="0" smtClean="0">
                <a:solidFill>
                  <a:schemeClr val="accent6">
                    <a:lumMod val="50000"/>
                  </a:schemeClr>
                </a:solidFill>
                <a:latin typeface="Nexa Light" panose="02000000000000000000" pitchFamily="50" charset="0"/>
              </a:rPr>
              <a:t>. RESPA – QWR</a:t>
            </a:r>
          </a:p>
          <a:p>
            <a:pPr marL="800100" lvl="1" indent="-342900" algn="l">
              <a:buFont typeface="Courier New"/>
              <a:buChar char="o"/>
            </a:pPr>
            <a:r>
              <a:rPr lang="en-US" sz="2500" dirty="0" smtClean="0">
                <a:solidFill>
                  <a:schemeClr val="accent6">
                    <a:lumMod val="50000"/>
                  </a:schemeClr>
                </a:solidFill>
                <a:latin typeface="Nexa Light" panose="02000000000000000000" pitchFamily="50" charset="0"/>
              </a:rPr>
              <a:t>OLD – 20/60 day paradigm</a:t>
            </a:r>
          </a:p>
          <a:p>
            <a:pPr marL="800100" lvl="1" indent="-342900" algn="l">
              <a:buFont typeface="Courier New"/>
              <a:buChar char="o"/>
            </a:pPr>
            <a:r>
              <a:rPr lang="en-US" sz="2500" dirty="0" smtClean="0">
                <a:solidFill>
                  <a:schemeClr val="accent6">
                    <a:lumMod val="50000"/>
                  </a:schemeClr>
                </a:solidFill>
                <a:latin typeface="Nexa Light" panose="02000000000000000000" pitchFamily="50" charset="0"/>
              </a:rPr>
              <a:t>Catalan v. GMAC 629 9F.3d 676</a:t>
            </a:r>
          </a:p>
          <a:p>
            <a:pPr marL="800100" lvl="1" indent="-342900" algn="l">
              <a:buFont typeface="Courier New"/>
              <a:buChar char="o"/>
            </a:pPr>
            <a:r>
              <a:rPr lang="en-US" sz="2500" dirty="0" smtClean="0">
                <a:solidFill>
                  <a:schemeClr val="accent6">
                    <a:lumMod val="50000"/>
                  </a:schemeClr>
                </a:solidFill>
                <a:latin typeface="Nexa Light" panose="02000000000000000000" pitchFamily="50" charset="0"/>
              </a:rPr>
              <a:t>NEW – 5/30 (15 day extension)</a:t>
            </a:r>
          </a:p>
          <a:p>
            <a:pPr marL="800100" lvl="1" indent="-342900" algn="l">
              <a:buFont typeface="Courier New"/>
              <a:buChar char="o"/>
            </a:pPr>
            <a:r>
              <a:rPr lang="en-US" sz="2500" dirty="0" smtClean="0">
                <a:solidFill>
                  <a:schemeClr val="accent6">
                    <a:lumMod val="50000"/>
                  </a:schemeClr>
                </a:solidFill>
                <a:latin typeface="Nexa Light" panose="02000000000000000000" pitchFamily="50" charset="0"/>
              </a:rPr>
              <a:t>When did it go into effect</a:t>
            </a:r>
          </a:p>
          <a:p>
            <a:pPr marL="1257300" lvl="2" indent="-342900" algn="l">
              <a:buFont typeface="Arial"/>
              <a:buChar char="•"/>
            </a:pPr>
            <a:r>
              <a:rPr lang="en-US" sz="2500" dirty="0" smtClean="0">
                <a:solidFill>
                  <a:schemeClr val="accent6">
                    <a:lumMod val="50000"/>
                  </a:schemeClr>
                </a:solidFill>
                <a:latin typeface="Nexa Light" panose="02000000000000000000" pitchFamily="50" charset="0"/>
              </a:rPr>
              <a:t>No one was sure</a:t>
            </a:r>
          </a:p>
          <a:p>
            <a:pPr marL="1257300" lvl="2" indent="-342900" algn="l">
              <a:buFont typeface="Arial"/>
              <a:buChar char="•"/>
            </a:pPr>
            <a:r>
              <a:rPr lang="en-US" sz="2500" dirty="0" smtClean="0">
                <a:solidFill>
                  <a:schemeClr val="accent6">
                    <a:lumMod val="50000"/>
                  </a:schemeClr>
                </a:solidFill>
                <a:latin typeface="Nexa Light" panose="02000000000000000000" pitchFamily="50" charset="0"/>
              </a:rPr>
              <a:t>Many implemented immediately</a:t>
            </a:r>
          </a:p>
          <a:p>
            <a:pPr marL="1257300" lvl="2" indent="-342900" algn="l">
              <a:buFont typeface="Arial"/>
              <a:buChar char="•"/>
            </a:pPr>
            <a:r>
              <a:rPr lang="en-US" sz="2500" dirty="0" smtClean="0">
                <a:solidFill>
                  <a:schemeClr val="accent6">
                    <a:lumMod val="50000"/>
                  </a:schemeClr>
                </a:solidFill>
                <a:latin typeface="Nexa Light" panose="02000000000000000000" pitchFamily="50" charset="0"/>
              </a:rPr>
              <a:t>Actual date was the recent January new rule date</a:t>
            </a:r>
          </a:p>
          <a:p>
            <a:pPr marL="1257300" lvl="2" indent="-342900" algn="l">
              <a:buFont typeface="Arial"/>
              <a:buChar char="•"/>
            </a:pPr>
            <a:endParaRPr lang="en-US" sz="2000" dirty="0" smtClean="0">
              <a:latin typeface="Nexa Light" panose="02000000000000000000" pitchFamily="50" charset="0"/>
            </a:endParaRPr>
          </a:p>
        </p:txBody>
      </p:sp>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5</a:t>
            </a:fld>
            <a:endParaRPr lang="en-US" dirty="0"/>
          </a:p>
        </p:txBody>
      </p:sp>
      <p:pic>
        <p:nvPicPr>
          <p:cNvPr id="7" name="Picture 6"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9"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358749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chemeClr val="accent3">
                    <a:lumMod val="75000"/>
                  </a:schemeClr>
                </a:solidFill>
                <a:latin typeface="Nexa Bold"/>
                <a:cs typeface="Nexa Bold"/>
              </a:rPr>
              <a:t>Expectations</a:t>
            </a:r>
            <a:endParaRPr lang="en-US" sz="4400" dirty="0">
              <a:solidFill>
                <a:schemeClr val="accent3">
                  <a:lumMod val="75000"/>
                </a:schemeClr>
              </a:solidFill>
              <a:latin typeface="Nexa Bold"/>
              <a:cs typeface="Nexa Bold"/>
            </a:endParaRPr>
          </a:p>
        </p:txBody>
      </p:sp>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6</a:t>
            </a:fld>
            <a:endParaRPr lang="en-US" dirty="0"/>
          </a:p>
        </p:txBody>
      </p:sp>
      <p:pic>
        <p:nvPicPr>
          <p:cNvPr id="7" name="Picture 6" descr="ANSWERS_14_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9"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
        <p:nvSpPr>
          <p:cNvPr id="4" name="Subtitle 3"/>
          <p:cNvSpPr>
            <a:spLocks noGrp="1"/>
          </p:cNvSpPr>
          <p:nvPr>
            <p:ph type="subTitle" idx="1"/>
          </p:nvPr>
        </p:nvSpPr>
        <p:spPr/>
        <p:txBody>
          <a:bodyPr/>
          <a:lstStyle/>
          <a:p>
            <a:endParaRPr lang="en-US"/>
          </a:p>
        </p:txBody>
      </p:sp>
      <p:pic>
        <p:nvPicPr>
          <p:cNvPr id="10" name="Picture 9"/>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85800" y="1090707"/>
            <a:ext cx="7533299" cy="4566304"/>
          </a:xfrm>
          <a:prstGeom prst="rect">
            <a:avLst/>
          </a:prstGeom>
        </p:spPr>
      </p:pic>
    </p:spTree>
    <p:extLst>
      <p:ext uri="{BB962C8B-B14F-4D97-AF65-F5344CB8AC3E}">
        <p14:creationId xmlns:p14="http://schemas.microsoft.com/office/powerpoint/2010/main" val="291966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3600" dirty="0" smtClean="0">
                <a:solidFill>
                  <a:schemeClr val="accent3">
                    <a:lumMod val="75000"/>
                  </a:schemeClr>
                </a:solidFill>
                <a:latin typeface="Nexa Bold"/>
                <a:cs typeface="Nexa Bold"/>
              </a:rPr>
              <a:t>Changes and How We Avoid Risk</a:t>
            </a:r>
            <a:endParaRPr lang="en-US" sz="3600" dirty="0">
              <a:solidFill>
                <a:schemeClr val="accent3">
                  <a:lumMod val="75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Autofit/>
          </a:bodyPr>
          <a:lstStyle/>
          <a:p>
            <a:pPr marL="342900" indent="-342900" algn="l">
              <a:buFont typeface="Arial"/>
              <a:buChar char="•"/>
            </a:pPr>
            <a:r>
              <a:rPr lang="en-US" sz="2500" dirty="0" smtClean="0">
                <a:solidFill>
                  <a:schemeClr val="accent6">
                    <a:lumMod val="50000"/>
                  </a:schemeClr>
                </a:solidFill>
                <a:latin typeface="Nexa Light" panose="02000000000000000000" pitchFamily="50" charset="0"/>
              </a:rPr>
              <a:t>12 CFR 1024.41 (f)</a:t>
            </a:r>
          </a:p>
          <a:p>
            <a:pPr marL="914400" lvl="1" indent="-457200" algn="l">
              <a:buFont typeface="Courier New"/>
              <a:buChar char="o"/>
            </a:pPr>
            <a:r>
              <a:rPr lang="en-US" sz="2500" dirty="0" smtClean="0">
                <a:solidFill>
                  <a:schemeClr val="accent6">
                    <a:lumMod val="50000"/>
                  </a:schemeClr>
                </a:solidFill>
                <a:latin typeface="Nexa Light" panose="02000000000000000000" pitchFamily="50" charset="0"/>
              </a:rPr>
              <a:t>120 Days delinquent</a:t>
            </a:r>
          </a:p>
          <a:p>
            <a:pPr marL="914400" lvl="1" indent="-457200" algn="l">
              <a:buFont typeface="Courier New"/>
              <a:buChar char="o"/>
            </a:pPr>
            <a:r>
              <a:rPr lang="en-US" sz="2500" dirty="0" smtClean="0">
                <a:solidFill>
                  <a:schemeClr val="accent6">
                    <a:lumMod val="50000"/>
                  </a:schemeClr>
                </a:solidFill>
                <a:latin typeface="Nexa Light" panose="02000000000000000000" pitchFamily="50" charset="0"/>
              </a:rPr>
              <a:t>FNMA/FHLMC/FHA</a:t>
            </a:r>
          </a:p>
          <a:p>
            <a:pPr marL="914400" lvl="1" indent="-457200" algn="l">
              <a:buFont typeface="Courier New"/>
              <a:buChar char="o"/>
            </a:pPr>
            <a:r>
              <a:rPr lang="en-US" sz="2500" dirty="0" smtClean="0">
                <a:solidFill>
                  <a:schemeClr val="accent6">
                    <a:lumMod val="50000"/>
                  </a:schemeClr>
                </a:solidFill>
                <a:latin typeface="Nexa Light" panose="02000000000000000000" pitchFamily="50" charset="0"/>
              </a:rPr>
              <a:t>NMS 14 day DOJ Letter</a:t>
            </a:r>
          </a:p>
          <a:p>
            <a:pPr marL="914400" lvl="1" indent="-457200" algn="l">
              <a:buFont typeface="Courier New"/>
              <a:buChar char="o"/>
            </a:pPr>
            <a:r>
              <a:rPr lang="en-US" sz="2500" dirty="0" smtClean="0">
                <a:solidFill>
                  <a:schemeClr val="accent6">
                    <a:lumMod val="50000"/>
                  </a:schemeClr>
                </a:solidFill>
                <a:latin typeface="Nexa Light" panose="02000000000000000000" pitchFamily="50" charset="0"/>
              </a:rPr>
              <a:t>State Law requirements</a:t>
            </a:r>
          </a:p>
        </p:txBody>
      </p:sp>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7</a:t>
            </a:fld>
            <a:endParaRPr lang="en-US" dirty="0"/>
          </a:p>
        </p:txBody>
      </p:sp>
      <p:pic>
        <p:nvPicPr>
          <p:cNvPr id="7" name="Picture 6"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9"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237599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580"/>
            <a:ext cx="8229600" cy="1294410"/>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a:xfrm>
            <a:off x="457200" y="1247334"/>
            <a:ext cx="8229600" cy="4689249"/>
          </a:xfrm>
        </p:spPr>
        <p:txBody>
          <a:bodyPr>
            <a:noAutofit/>
          </a:bodyPr>
          <a:lstStyle/>
          <a:p>
            <a:r>
              <a:rPr lang="en-US" sz="2800" dirty="0" smtClean="0">
                <a:solidFill>
                  <a:schemeClr val="accent6">
                    <a:lumMod val="50000"/>
                  </a:schemeClr>
                </a:solidFill>
                <a:latin typeface="Nexa Light"/>
                <a:cs typeface="Nexa Light"/>
              </a:rPr>
              <a:t>Be Afraid - CFPB has repeatedly shown its intent</a:t>
            </a:r>
          </a:p>
          <a:p>
            <a:pPr lvl="1"/>
            <a:r>
              <a:rPr lang="en-US" sz="2800" dirty="0" smtClean="0">
                <a:solidFill>
                  <a:schemeClr val="accent6">
                    <a:lumMod val="50000"/>
                  </a:schemeClr>
                </a:solidFill>
                <a:latin typeface="Nexa Light"/>
                <a:cs typeface="Nexa Light"/>
              </a:rPr>
              <a:t>Views Expressed by the CFPB about the industry</a:t>
            </a:r>
          </a:p>
          <a:p>
            <a:pPr lvl="1"/>
            <a:r>
              <a:rPr lang="en-US" sz="2800" dirty="0">
                <a:solidFill>
                  <a:schemeClr val="accent6">
                    <a:lumMod val="50000"/>
                  </a:schemeClr>
                </a:solidFill>
                <a:latin typeface="Nexa Light"/>
                <a:cs typeface="Nexa Light"/>
              </a:rPr>
              <a:t>A</a:t>
            </a:r>
            <a:r>
              <a:rPr lang="en-US" sz="2800" dirty="0" smtClean="0">
                <a:solidFill>
                  <a:schemeClr val="accent6">
                    <a:lumMod val="50000"/>
                  </a:schemeClr>
                </a:solidFill>
                <a:latin typeface="Nexa Light"/>
                <a:cs typeface="Nexa Light"/>
              </a:rPr>
              <a:t>ggressive interpretations</a:t>
            </a:r>
          </a:p>
          <a:p>
            <a:pPr lvl="1"/>
            <a:r>
              <a:rPr lang="en-US" sz="2800" dirty="0" smtClean="0">
                <a:solidFill>
                  <a:schemeClr val="accent6">
                    <a:lumMod val="50000"/>
                  </a:schemeClr>
                </a:solidFill>
                <a:latin typeface="Nexa Light"/>
                <a:cs typeface="Nexa Light"/>
              </a:rPr>
              <a:t>Enforcement Actions (Firms and Servicers)</a:t>
            </a:r>
          </a:p>
          <a:p>
            <a:pPr lvl="1"/>
            <a:endParaRPr lang="en-US" sz="2800" u="sng" dirty="0">
              <a:solidFill>
                <a:schemeClr val="accent6">
                  <a:lumMod val="50000"/>
                </a:schemeClr>
              </a:solidFill>
              <a:latin typeface="Nexa Light"/>
              <a:cs typeface="Nexa Light"/>
            </a:endParaRPr>
          </a:p>
          <a:p>
            <a:pPr marL="57150" indent="0">
              <a:buNone/>
            </a:pPr>
            <a:r>
              <a:rPr lang="en-US" sz="2500" u="sng" dirty="0" smtClean="0">
                <a:solidFill>
                  <a:schemeClr val="accent6">
                    <a:lumMod val="50000"/>
                  </a:schemeClr>
                </a:solidFill>
                <a:latin typeface="Nexa Light"/>
                <a:cs typeface="Nexa Light"/>
              </a:rPr>
              <a:t>PRACTICE TIP</a:t>
            </a:r>
            <a:endParaRPr lang="en-US" sz="2500" u="sng" dirty="0">
              <a:solidFill>
                <a:schemeClr val="accent6">
                  <a:lumMod val="50000"/>
                </a:schemeClr>
              </a:solidFill>
              <a:latin typeface="Nexa Light"/>
              <a:cs typeface="Nexa Light"/>
            </a:endParaRPr>
          </a:p>
          <a:p>
            <a:pPr marL="57150" indent="0">
              <a:buNone/>
            </a:pPr>
            <a:r>
              <a:rPr lang="en-US" sz="2500" dirty="0" smtClean="0">
                <a:solidFill>
                  <a:schemeClr val="accent6">
                    <a:lumMod val="50000"/>
                  </a:schemeClr>
                </a:solidFill>
                <a:latin typeface="Nexa Light"/>
                <a:cs typeface="Nexa Light"/>
              </a:rPr>
              <a:t>#1 - MONITOR THE CFPB WEBSITE</a:t>
            </a:r>
          </a:p>
          <a:p>
            <a:pPr marL="57150" indent="0">
              <a:buNone/>
            </a:pPr>
            <a:r>
              <a:rPr lang="en-US" sz="2500" dirty="0" smtClean="0">
                <a:solidFill>
                  <a:schemeClr val="accent6">
                    <a:lumMod val="50000"/>
                  </a:schemeClr>
                </a:solidFill>
                <a:latin typeface="Nexa Light"/>
                <a:cs typeface="Nexa Light"/>
              </a:rPr>
              <a:t>#2 - CLIENT ALERTS (get them to the firms)</a:t>
            </a:r>
          </a:p>
        </p:txBody>
      </p:sp>
      <p:cxnSp>
        <p:nvCxnSpPr>
          <p:cNvPr id="4" name="Straight Connector 3"/>
          <p:cNvCxnSpPr/>
          <p:nvPr/>
        </p:nvCxnSpPr>
        <p:spPr>
          <a:xfrm flipH="1">
            <a:off x="685800" y="1142746"/>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450308"/>
            <a:ext cx="2847975" cy="295723"/>
          </a:xfrm>
        </p:spPr>
        <p:txBody>
          <a:bodyPr/>
          <a:lstStyle/>
          <a:p>
            <a:pPr algn="r"/>
            <a:r>
              <a:rPr lang="en-US" sz="2000" b="1" dirty="0" smtClean="0"/>
              <a:t>KLUEVER &amp; PLATT, LLC</a:t>
            </a:r>
            <a:endParaRPr lang="en-US" sz="2000" b="1"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8</a:t>
            </a:fld>
            <a:endParaRPr lang="en-US"/>
          </a:p>
        </p:txBody>
      </p:sp>
    </p:spTree>
    <p:extLst>
      <p:ext uri="{BB962C8B-B14F-4D97-AF65-F5344CB8AC3E}">
        <p14:creationId xmlns:p14="http://schemas.microsoft.com/office/powerpoint/2010/main" val="135182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3782"/>
          </a:xfrm>
        </p:spPr>
        <p:txBody>
          <a:bodyPr/>
          <a:lstStyle/>
          <a:p>
            <a:r>
              <a:rPr lang="en-US" sz="4000" dirty="0">
                <a:solidFill>
                  <a:schemeClr val="accent3">
                    <a:lumMod val="75000"/>
                  </a:schemeClr>
                </a:solidFill>
                <a:latin typeface="Nexa Bold"/>
              </a:rPr>
              <a:t>Changes and How We Avoid Risk</a:t>
            </a:r>
          </a:p>
        </p:txBody>
      </p:sp>
      <p:sp>
        <p:nvSpPr>
          <p:cNvPr id="3" name="Content Placeholder 2"/>
          <p:cNvSpPr>
            <a:spLocks noGrp="1"/>
          </p:cNvSpPr>
          <p:nvPr>
            <p:ph idx="1"/>
          </p:nvPr>
        </p:nvSpPr>
        <p:spPr/>
        <p:txBody>
          <a:bodyPr>
            <a:normAutofit fontScale="92500" lnSpcReduction="10000"/>
          </a:bodyPr>
          <a:lstStyle/>
          <a:p>
            <a:r>
              <a:rPr lang="en-US" sz="2800" dirty="0" smtClean="0">
                <a:solidFill>
                  <a:schemeClr val="accent6">
                    <a:lumMod val="50000"/>
                  </a:schemeClr>
                </a:solidFill>
                <a:latin typeface="Nexa Light"/>
                <a:cs typeface="Nexa Light"/>
              </a:rPr>
              <a:t>Aggressive in its Rule Making</a:t>
            </a:r>
          </a:p>
          <a:p>
            <a:pPr lvl="1"/>
            <a:r>
              <a:rPr lang="en-US" sz="2800" dirty="0" smtClean="0">
                <a:solidFill>
                  <a:schemeClr val="accent6">
                    <a:lumMod val="50000"/>
                  </a:schemeClr>
                </a:solidFill>
                <a:latin typeface="Nexa Light"/>
                <a:cs typeface="Nexa Light"/>
              </a:rPr>
              <a:t>Changes the Way Rules are Made</a:t>
            </a:r>
          </a:p>
          <a:p>
            <a:pPr lvl="1"/>
            <a:r>
              <a:rPr lang="en-US" sz="2800" dirty="0" smtClean="0">
                <a:solidFill>
                  <a:schemeClr val="accent6">
                    <a:lumMod val="50000"/>
                  </a:schemeClr>
                </a:solidFill>
                <a:latin typeface="Nexa Light"/>
                <a:cs typeface="Nexa Light"/>
              </a:rPr>
              <a:t>Number and Frequency of the Rules Promulgated</a:t>
            </a:r>
          </a:p>
          <a:p>
            <a:endParaRPr lang="en-US" sz="2800" dirty="0" smtClean="0">
              <a:solidFill>
                <a:schemeClr val="accent6">
                  <a:lumMod val="50000"/>
                </a:schemeClr>
              </a:solidFill>
              <a:latin typeface="Nexa Light"/>
              <a:cs typeface="Nexa Light"/>
            </a:endParaRPr>
          </a:p>
          <a:p>
            <a:r>
              <a:rPr lang="en-US" sz="2800" dirty="0" smtClean="0">
                <a:solidFill>
                  <a:schemeClr val="accent6">
                    <a:lumMod val="50000"/>
                  </a:schemeClr>
                </a:solidFill>
                <a:latin typeface="Nexa Light"/>
                <a:cs typeface="Nexa Light"/>
              </a:rPr>
              <a:t>January 12, 2013 Mortgage Servicing Final Rule</a:t>
            </a:r>
          </a:p>
          <a:p>
            <a:pPr lvl="1"/>
            <a:r>
              <a:rPr lang="en-US" sz="2800" dirty="0">
                <a:solidFill>
                  <a:schemeClr val="accent6">
                    <a:lumMod val="50000"/>
                  </a:schemeClr>
                </a:solidFill>
                <a:latin typeface="Nexa Light"/>
                <a:cs typeface="Nexa Light"/>
              </a:rPr>
              <a:t>I</a:t>
            </a:r>
            <a:r>
              <a:rPr lang="en-US" sz="2800" dirty="0" smtClean="0">
                <a:solidFill>
                  <a:schemeClr val="accent6">
                    <a:lumMod val="50000"/>
                  </a:schemeClr>
                </a:solidFill>
                <a:latin typeface="Nexa Light"/>
                <a:cs typeface="Nexa Light"/>
              </a:rPr>
              <a:t>mplements Dodd-Frank sections addressing servicers’ obligations</a:t>
            </a:r>
          </a:p>
          <a:p>
            <a:pPr lvl="1"/>
            <a:r>
              <a:rPr lang="en-US" sz="2800" dirty="0" smtClean="0">
                <a:solidFill>
                  <a:schemeClr val="accent6">
                    <a:lumMod val="50000"/>
                  </a:schemeClr>
                </a:solidFill>
                <a:latin typeface="Nexa Light"/>
                <a:cs typeface="Nexa Light"/>
              </a:rPr>
              <a:t>Correct errors, information requests</a:t>
            </a:r>
          </a:p>
          <a:p>
            <a:pPr lvl="1"/>
            <a:r>
              <a:rPr lang="en-US" sz="2800" dirty="0" smtClean="0">
                <a:solidFill>
                  <a:schemeClr val="accent6">
                    <a:lumMod val="50000"/>
                  </a:schemeClr>
                </a:solidFill>
                <a:latin typeface="Nexa Light"/>
                <a:cs typeface="Nexa Light"/>
              </a:rPr>
              <a:t>Forced Place Insurance Protections</a:t>
            </a:r>
            <a:endParaRPr lang="en-US" dirty="0" smtClean="0">
              <a:latin typeface="Nexa Light"/>
              <a:cs typeface="Nexa Light"/>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9</a:t>
            </a:fld>
            <a:endParaRPr lang="en-US"/>
          </a:p>
        </p:txBody>
      </p:sp>
      <p:cxnSp>
        <p:nvCxnSpPr>
          <p:cNvPr id="5" name="Straight Connector 4"/>
          <p:cNvCxnSpPr/>
          <p:nvPr/>
        </p:nvCxnSpPr>
        <p:spPr>
          <a:xfrm flipH="1">
            <a:off x="685800" y="1173292"/>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501" y="6268938"/>
            <a:ext cx="2225922" cy="589062"/>
          </a:xfrm>
          <a:prstGeom prst="rect">
            <a:avLst/>
          </a:prstGeom>
        </p:spPr>
      </p:pic>
      <p:sp>
        <p:nvSpPr>
          <p:cNvPr id="7" name="Footer Placeholder 5"/>
          <p:cNvSpPr>
            <a:spLocks noGrp="1"/>
          </p:cNvSpPr>
          <p:nvPr>
            <p:ph type="ftr" sz="quarter" idx="12"/>
          </p:nvPr>
        </p:nvSpPr>
        <p:spPr>
          <a:xfrm>
            <a:off x="5371124" y="6380906"/>
            <a:ext cx="2847975" cy="365125"/>
          </a:xfrm>
        </p:spPr>
        <p:txBody>
          <a:bodyPr/>
          <a:lstStyle/>
          <a:p>
            <a:pPr algn="r"/>
            <a:r>
              <a:rPr lang="en-US" sz="2000" b="1" dirty="0" smtClean="0"/>
              <a:t>KLUEVER &amp; PLATT, LLC</a:t>
            </a:r>
            <a:endParaRPr lang="en-US" sz="2000" b="1" dirty="0"/>
          </a:p>
        </p:txBody>
      </p:sp>
    </p:spTree>
    <p:extLst>
      <p:ext uri="{BB962C8B-B14F-4D97-AF65-F5344CB8AC3E}">
        <p14:creationId xmlns:p14="http://schemas.microsoft.com/office/powerpoint/2010/main" val="84117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1">
      <a:dk1>
        <a:sysClr val="windowText" lastClr="000000"/>
      </a:dk1>
      <a:lt1>
        <a:sysClr val="window" lastClr="FFFFFF"/>
      </a:lt1>
      <a:dk2>
        <a:srgbClr val="19398B"/>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2941</TotalTime>
  <Words>1547</Words>
  <Application>Microsoft Macintosh PowerPoint</Application>
  <PresentationFormat>On-screen Show (4:3)</PresentationFormat>
  <Paragraphs>226</Paragraphs>
  <Slides>20</Slides>
  <Notes>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Executive</vt:lpstr>
      <vt:lpstr>Custom Design</vt:lpstr>
      <vt:lpstr>CFPB – A Reality Check</vt:lpstr>
      <vt:lpstr>PowerPoint Presentation</vt:lpstr>
      <vt:lpstr>Questions for the Panelists?</vt:lpstr>
      <vt:lpstr>Background</vt:lpstr>
      <vt:lpstr>Expectations</vt:lpstr>
      <vt:lpstr>Expectations</vt:lpstr>
      <vt:lpstr>Changes and How We Avoid Risk</vt:lpstr>
      <vt:lpstr>Changes and How We Avoid Risk</vt:lpstr>
      <vt:lpstr>Changes and How We Avoid Risk</vt:lpstr>
      <vt:lpstr>Changes and How We Avoid Risk</vt:lpstr>
      <vt:lpstr>Changes and How We Avoid Risk</vt:lpstr>
      <vt:lpstr>Changes and How We Avoid Risk</vt:lpstr>
      <vt:lpstr>Changes and How We Avoid Risk</vt:lpstr>
      <vt:lpstr>Changes and How We Avoid Risk</vt:lpstr>
      <vt:lpstr>Changes and How We Avoid Risk</vt:lpstr>
      <vt:lpstr>Changes and How We Avoid Risk</vt:lpstr>
      <vt:lpstr>SAMPLE: U.S. Bank vs. [NAME] 13-CH-[NUMBER]</vt:lpstr>
      <vt:lpstr>SAMPLE of Opposing Counsel Request for Acceptance of a QWR, Request for Info or Notice of Error</vt:lpstr>
      <vt:lpstr>Conclusion</vt:lpstr>
      <vt:lpstr>Questions for the Panelists?</vt:lpstr>
    </vt:vector>
  </TitlesOfParts>
  <Company>ALFN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Cade Holleman</dc:creator>
  <cp:lastModifiedBy>ALFN</cp:lastModifiedBy>
  <cp:revision>101</cp:revision>
  <dcterms:created xsi:type="dcterms:W3CDTF">2014-06-02T17:36:34Z</dcterms:created>
  <dcterms:modified xsi:type="dcterms:W3CDTF">2014-07-16T16:10:23Z</dcterms:modified>
</cp:coreProperties>
</file>