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65" r:id="rId5"/>
    <p:sldId id="258" r:id="rId6"/>
    <p:sldId id="261" r:id="rId7"/>
    <p:sldId id="263" r:id="rId8"/>
    <p:sldId id="260" r:id="rId9"/>
    <p:sldId id="259" r:id="rId10"/>
    <p:sldId id="262" r:id="rId11"/>
    <p:sldId id="264"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12"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FECB7-B12F-4673-95A7-2CE56032B206}" type="datetimeFigureOut">
              <a:rPr lang="en-US" smtClean="0"/>
              <a:pPr/>
              <a:t>7/16/14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334C4-4BD5-4031-8187-78B623744E53}" type="slidenum">
              <a:rPr lang="en-US" smtClean="0"/>
              <a:pPr/>
              <a:t>‹#›</a:t>
            </a:fld>
            <a:endParaRPr lang="en-US"/>
          </a:p>
        </p:txBody>
      </p:sp>
    </p:spTree>
    <p:extLst>
      <p:ext uri="{BB962C8B-B14F-4D97-AF65-F5344CB8AC3E}">
        <p14:creationId xmlns:p14="http://schemas.microsoft.com/office/powerpoint/2010/main" val="317315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4334C4-4BD5-4031-8187-78B623744E53}"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 you think about the jurisdictional power given to bankruptcy judges?
https://</a:t>
            </a:r>
            <a:r>
              <a:rPr lang="en-US" dirty="0" err="1" smtClean="0"/>
              <a:t>www.polleverywhere.com</a:t>
            </a:r>
            <a:r>
              <a:rPr lang="en-US" dirty="0" smtClean="0"/>
              <a:t>/</a:t>
            </a:r>
            <a:r>
              <a:rPr lang="en-US" dirty="0" err="1" smtClean="0"/>
              <a:t>multiple_choice_polls</a:t>
            </a:r>
            <a:r>
              <a:rPr lang="en-US" dirty="0" smtClean="0"/>
              <a:t>/zyud1qtYYF5VLp6</a:t>
            </a:r>
          </a:p>
          <a:p>
            <a:endParaRPr lang="en-US" dirty="0"/>
          </a:p>
        </p:txBody>
      </p:sp>
      <p:sp>
        <p:nvSpPr>
          <p:cNvPr id="4" name="Slide Number Placeholder 3"/>
          <p:cNvSpPr>
            <a:spLocks noGrp="1"/>
          </p:cNvSpPr>
          <p:nvPr>
            <p:ph type="sldNum" sz="quarter" idx="10"/>
          </p:nvPr>
        </p:nvSpPr>
        <p:spPr/>
        <p:txBody>
          <a:bodyPr/>
          <a:lstStyle/>
          <a:p>
            <a:fld id="{FF4334C4-4BD5-4031-8187-78B623744E53}" type="slidenum">
              <a:rPr lang="en-US" smtClean="0"/>
              <a:pPr/>
              <a:t>9</a:t>
            </a:fld>
            <a:endParaRPr lang="en-US"/>
          </a:p>
        </p:txBody>
      </p:sp>
    </p:spTree>
    <p:extLst>
      <p:ext uri="{BB962C8B-B14F-4D97-AF65-F5344CB8AC3E}">
        <p14:creationId xmlns:p14="http://schemas.microsoft.com/office/powerpoint/2010/main" val="244280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of Post-Petition Mortgage Payment Changes and Notice of Supplemental Fees are required in a Chapter 13 Case:
https://</a:t>
            </a:r>
            <a:r>
              <a:rPr lang="en-US" dirty="0" err="1" smtClean="0"/>
              <a:t>www.polleverywhere.com</a:t>
            </a:r>
            <a:r>
              <a:rPr lang="en-US" dirty="0" smtClean="0"/>
              <a:t>/</a:t>
            </a:r>
            <a:r>
              <a:rPr lang="en-US" dirty="0" err="1" smtClean="0"/>
              <a:t>multiple_choice_polls</a:t>
            </a:r>
            <a:r>
              <a:rPr lang="en-US" smtClean="0"/>
              <a:t>/Oxw26hijbw6IpS1</a:t>
            </a:r>
          </a:p>
          <a:p>
            <a:endParaRPr lang="en-US"/>
          </a:p>
        </p:txBody>
      </p:sp>
      <p:sp>
        <p:nvSpPr>
          <p:cNvPr id="4" name="Slide Number Placeholder 3"/>
          <p:cNvSpPr>
            <a:spLocks noGrp="1"/>
          </p:cNvSpPr>
          <p:nvPr>
            <p:ph type="sldNum" sz="quarter" idx="10"/>
          </p:nvPr>
        </p:nvSpPr>
        <p:spPr/>
        <p:txBody>
          <a:bodyPr/>
          <a:lstStyle/>
          <a:p>
            <a:fld id="{FF4334C4-4BD5-4031-8187-78B623744E53}" type="slidenum">
              <a:rPr lang="en-US" smtClean="0"/>
              <a:pPr/>
              <a:t>10</a:t>
            </a:fld>
            <a:endParaRPr lang="en-US"/>
          </a:p>
        </p:txBody>
      </p:sp>
    </p:spTree>
    <p:extLst>
      <p:ext uri="{BB962C8B-B14F-4D97-AF65-F5344CB8AC3E}">
        <p14:creationId xmlns:p14="http://schemas.microsoft.com/office/powerpoint/2010/main" val="144888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pPr/>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pPr/>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9995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pPr/>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258529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29408-789C-CE4C-9621-89140B8D99C1}" type="datetimeFigureOut">
              <a:rPr lang="en-US" smtClean="0"/>
              <a:pPr/>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54034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29408-789C-CE4C-9621-89140B8D99C1}" type="datetimeFigureOut">
              <a:rPr lang="en-US" smtClean="0"/>
              <a:pPr/>
              <a:t>7/16/14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17271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29408-789C-CE4C-9621-89140B8D99C1}" type="datetimeFigureOut">
              <a:rPr lang="en-US" smtClean="0"/>
              <a:pPr/>
              <a:t>7/16/14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69308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29408-789C-CE4C-9621-89140B8D99C1}" type="datetimeFigureOut">
              <a:rPr lang="en-US" smtClean="0"/>
              <a:pPr/>
              <a:t>7/16/14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234486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29408-789C-CE4C-9621-89140B8D99C1}" type="datetimeFigureOut">
              <a:rPr lang="en-US" smtClean="0"/>
              <a:pPr/>
              <a:t>7/16/14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16657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29408-789C-CE4C-9621-89140B8D99C1}" type="datetimeFigureOut">
              <a:rPr lang="en-US" smtClean="0"/>
              <a:pPr/>
              <a:t>7/16/14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261137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7/16/14</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29408-789C-CE4C-9621-89140B8D99C1}" type="datetimeFigureOut">
              <a:rPr lang="en-US" smtClean="0"/>
              <a:pPr/>
              <a:t>7/16/14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3875618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pPr/>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165715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29408-789C-CE4C-9621-89140B8D99C1}" type="datetimeFigureOut">
              <a:rPr lang="en-US" smtClean="0"/>
              <a:pPr/>
              <a:t>7/16/14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D6EA0-5BC5-994F-A640-2FA415EEEC05}" type="slidenum">
              <a:rPr lang="en-US" smtClean="0"/>
              <a:pPr/>
              <a:t>‹#›</a:t>
            </a:fld>
            <a:endParaRPr lang="en-US"/>
          </a:p>
        </p:txBody>
      </p:sp>
    </p:spTree>
    <p:extLst>
      <p:ext uri="{BB962C8B-B14F-4D97-AF65-F5344CB8AC3E}">
        <p14:creationId xmlns:p14="http://schemas.microsoft.com/office/powerpoint/2010/main" val="12697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7/16/14</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pPr/>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7/16/14</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7/16/14</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7/16/14</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7/16/14</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alphaModFix amt="20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7/16/14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userDrawn="1"/>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baseline="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29408-789C-CE4C-9621-89140B8D99C1}" type="datetimeFigureOut">
              <a:rPr lang="en-US" smtClean="0"/>
              <a:pPr/>
              <a:t>7/16/14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D6EA0-5BC5-994F-A640-2FA415EEEC05}" type="slidenum">
              <a:rPr lang="en-US" smtClean="0"/>
              <a:pPr/>
              <a:t>‹#›</a:t>
            </a:fld>
            <a:endParaRPr lang="en-US"/>
          </a:p>
        </p:txBody>
      </p:sp>
    </p:spTree>
    <p:extLst>
      <p:ext uri="{BB962C8B-B14F-4D97-AF65-F5344CB8AC3E}">
        <p14:creationId xmlns:p14="http://schemas.microsoft.com/office/powerpoint/2010/main" val="2878546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1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olleverywhere.com/free_text_polls/2sHowja2uJP7fWL/web" TargetMode="External"/><Relationship Id="rId4" Type="http://schemas.openxmlformats.org/officeDocument/2006/relationships/hyperlink" Target="https://www.polleverywhere.com/alf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lraphael@pralc.com" TargetMode="External"/><Relationship Id="rId4" Type="http://schemas.openxmlformats.org/officeDocument/2006/relationships/image" Target="../media/image4.png"/><Relationship Id="rId5" Type="http://schemas.openxmlformats.org/officeDocument/2006/relationships/hyperlink" Target="mailto:mjm@mccallaraymer.com" TargetMode="External"/><Relationship Id="rId6" Type="http://schemas.openxmlformats.org/officeDocument/2006/relationships/hyperlink" Target="mailto:Judge_michael_kaplan@njb.uscourts.gov"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www.polleverywhere.com/free_text_polls/2sHowja2uJP7fWL/web" TargetMode="External"/><Relationship Id="rId4" Type="http://schemas.openxmlformats.org/officeDocument/2006/relationships/hyperlink" Target="https://www.polleverywhere.com/alfn"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13.png"/><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7999"/>
            <a:ext cx="7772400" cy="1032376"/>
          </a:xfrm>
        </p:spPr>
        <p:txBody>
          <a:bodyPr/>
          <a:lstStyle/>
          <a:p>
            <a:r>
              <a:rPr lang="en-US" sz="6000" b="1" dirty="0"/>
              <a:t>Bankruptcy 2014 </a:t>
            </a:r>
            <a:endParaRPr lang="en-US" sz="6000" dirty="0">
              <a:solidFill>
                <a:schemeClr val="bg2">
                  <a:lumMod val="25000"/>
                </a:schemeClr>
              </a:solidFill>
              <a:latin typeface="Nexa Bold"/>
              <a:cs typeface="Nexa Bold"/>
            </a:endParaRPr>
          </a:p>
        </p:txBody>
      </p:sp>
      <p:sp>
        <p:nvSpPr>
          <p:cNvPr id="3" name="Subtitle 2"/>
          <p:cNvSpPr>
            <a:spLocks noGrp="1"/>
          </p:cNvSpPr>
          <p:nvPr>
            <p:ph type="subTitle" idx="1"/>
          </p:nvPr>
        </p:nvSpPr>
        <p:spPr>
          <a:xfrm>
            <a:off x="685800" y="3996272"/>
            <a:ext cx="7772400" cy="526442"/>
          </a:xfrm>
        </p:spPr>
        <p:txBody>
          <a:bodyPr/>
          <a:lstStyle/>
          <a:p>
            <a:r>
              <a:rPr lang="en-US" b="1" dirty="0"/>
              <a:t>As </a:t>
            </a:r>
            <a:r>
              <a:rPr lang="en-US" b="1" dirty="0" smtClean="0"/>
              <a:t>It Stands </a:t>
            </a:r>
            <a:r>
              <a:rPr lang="en-US" b="1" dirty="0"/>
              <a:t>Now and Where We Are Headed </a:t>
            </a:r>
            <a:endParaRPr lang="en-US" dirty="0" smtClean="0">
              <a:latin typeface="Nexa Light"/>
              <a:cs typeface="Nexa Light"/>
            </a:endParaRPr>
          </a:p>
        </p:txBody>
      </p:sp>
      <p:pic>
        <p:nvPicPr>
          <p:cNvPr id="4" name="Picture 3" descr="ANSWERS_14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13401"/>
            <a:ext cx="7772400" cy="2056867"/>
          </a:xfrm>
          <a:prstGeom prst="rect">
            <a:avLst/>
          </a:prstGeom>
        </p:spPr>
      </p:pic>
      <p:cxnSp>
        <p:nvCxnSpPr>
          <p:cNvPr id="8" name="Straight Connector 7"/>
          <p:cNvCxnSpPr/>
          <p:nvPr/>
        </p:nvCxnSpPr>
        <p:spPr>
          <a:xfrm flipH="1">
            <a:off x="685800" y="2281302"/>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685800" y="5805793"/>
            <a:ext cx="7772400" cy="52644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dirty="0" smtClean="0">
                <a:latin typeface="Nexa Light"/>
                <a:cs typeface="Nexa Light"/>
              </a:rPr>
              <a:t>TUESDAY, JULY 22 | BROADMOOR HALL E </a:t>
            </a:r>
          </a:p>
        </p:txBody>
      </p:sp>
      <p:cxnSp>
        <p:nvCxnSpPr>
          <p:cNvPr id="10" name="Straight Connector 9"/>
          <p:cNvCxnSpPr/>
          <p:nvPr/>
        </p:nvCxnSpPr>
        <p:spPr>
          <a:xfrm flipH="1">
            <a:off x="3847783" y="5625647"/>
            <a:ext cx="163209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44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Discussion Points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ubtitle 4"/>
          <p:cNvSpPr>
            <a:spLocks noGrp="1"/>
          </p:cNvSpPr>
          <p:nvPr>
            <p:ph type="subTitle" idx="1"/>
          </p:nvPr>
        </p:nvSpPr>
        <p:spPr/>
        <p:txBody>
          <a:bodyPr/>
          <a:lstStyle/>
          <a:p>
            <a:endParaRPr lang="en-US"/>
          </a:p>
        </p:txBody>
      </p:sp>
      <p:pic>
        <p:nvPicPr>
          <p:cNvPr id="9" name="Picture 8"/>
          <p:cNvPicPr>
            <a:picLocks/>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068419" y="986119"/>
            <a:ext cx="7164169" cy="5313363"/>
          </a:xfrm>
          <a:prstGeom prst="rect">
            <a:avLst/>
          </a:prstGeom>
        </p:spPr>
      </p:pic>
    </p:spTree>
    <p:extLst>
      <p:ext uri="{BB962C8B-B14F-4D97-AF65-F5344CB8AC3E}">
        <p14:creationId xmlns:p14="http://schemas.microsoft.com/office/powerpoint/2010/main" val="124903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normAutofit fontScale="90000"/>
          </a:bodyPr>
          <a:lstStyle/>
          <a:p>
            <a:r>
              <a:rPr lang="en-US" sz="4400" dirty="0" smtClean="0">
                <a:solidFill>
                  <a:srgbClr val="BEA388"/>
                </a:solidFill>
                <a:latin typeface="Nexa Bold"/>
                <a:cs typeface="Nexa Bold"/>
              </a:rPr>
              <a:t>Questions for the Panelists?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11</a:t>
            </a:fld>
            <a:endParaRPr lang="en-US" dirty="0"/>
          </a:p>
        </p:txBody>
      </p:sp>
      <p:sp>
        <p:nvSpPr>
          <p:cNvPr id="7" name="Rectangle 6"/>
          <p:cNvSpPr/>
          <p:nvPr/>
        </p:nvSpPr>
        <p:spPr>
          <a:xfrm>
            <a:off x="685800" y="1086949"/>
            <a:ext cx="8236225" cy="3416320"/>
          </a:xfrm>
          <a:prstGeom prst="rect">
            <a:avLst/>
          </a:prstGeom>
        </p:spPr>
        <p:txBody>
          <a:bodyPr wrap="square">
            <a:spAutoFit/>
          </a:bodyPr>
          <a:lstStyle/>
          <a:p>
            <a:r>
              <a:rPr lang="en-US" dirty="0">
                <a:latin typeface="Nexa Light"/>
                <a:cs typeface="Nexa Light"/>
              </a:rPr>
              <a:t>You can submit them by:</a:t>
            </a:r>
          </a:p>
          <a:p>
            <a:endParaRPr lang="en-US" dirty="0">
              <a:latin typeface="Nexa Light"/>
              <a:cs typeface="Nexa Light"/>
            </a:endParaRPr>
          </a:p>
          <a:p>
            <a:pPr>
              <a:buFont typeface="Arial"/>
              <a:buChar char="•"/>
            </a:pPr>
            <a:r>
              <a:rPr lang="en-US" dirty="0">
                <a:latin typeface="Nexa Light"/>
                <a:cs typeface="Nexa Light"/>
              </a:rPr>
              <a:t>Visiting this session’s question link: </a:t>
            </a:r>
            <a:r>
              <a:rPr lang="en-US" dirty="0">
                <a:latin typeface="Nexa Light"/>
                <a:cs typeface="Nexa Light"/>
                <a:hlinkClick r:id="rId3"/>
              </a:rPr>
              <a:t>https://www.polleverywhere.com/free_text_polls/2sHowja2uJP7fWL/</a:t>
            </a:r>
            <a:r>
              <a:rPr lang="en-US" dirty="0" smtClean="0">
                <a:latin typeface="Nexa Light"/>
                <a:cs typeface="Nexa Light"/>
                <a:hlinkClick r:id="rId3"/>
              </a:rPr>
              <a:t>web</a:t>
            </a:r>
            <a:endParaRPr lang="en-US" dirty="0" smtClean="0">
              <a:latin typeface="Nexa Light"/>
              <a:cs typeface="Nexa Light"/>
            </a:endParaRPr>
          </a:p>
          <a:p>
            <a:pPr>
              <a:buFont typeface="Arial"/>
              <a:buChar char="•"/>
            </a:pPr>
            <a:endParaRPr lang="en-US" dirty="0">
              <a:latin typeface="Nexa Light"/>
              <a:cs typeface="Nexa Light"/>
            </a:endParaRPr>
          </a:p>
          <a:p>
            <a:pPr>
              <a:buFont typeface="Arial"/>
              <a:buChar char="•"/>
            </a:pPr>
            <a:r>
              <a:rPr lang="en-US" dirty="0">
                <a:latin typeface="Nexa Light"/>
                <a:cs typeface="Nexa Light"/>
              </a:rPr>
              <a:t>Texting </a:t>
            </a:r>
            <a:r>
              <a:rPr lang="en-US" dirty="0" smtClean="0">
                <a:latin typeface="Nexa Light"/>
                <a:cs typeface="Nexa Light"/>
              </a:rPr>
              <a:t>591674 and your question </a:t>
            </a:r>
            <a:r>
              <a:rPr lang="en-US" dirty="0">
                <a:latin typeface="Nexa Light"/>
                <a:cs typeface="Nexa Light"/>
              </a:rPr>
              <a:t>to: 22333</a:t>
            </a:r>
          </a:p>
          <a:p>
            <a:pPr>
              <a:buFont typeface="Arial"/>
              <a:buChar char="•"/>
            </a:pPr>
            <a:endParaRPr lang="en-US" dirty="0">
              <a:latin typeface="Nexa Light"/>
              <a:cs typeface="Nexa Light"/>
            </a:endParaRPr>
          </a:p>
          <a:p>
            <a:pPr>
              <a:buFont typeface="Arial"/>
              <a:buChar char="•"/>
            </a:pPr>
            <a:r>
              <a:rPr lang="en-US" dirty="0">
                <a:latin typeface="Nexa Light"/>
                <a:cs typeface="Nexa Light"/>
              </a:rPr>
              <a:t>Visiting our Poll site for access to all of our Session polls/</a:t>
            </a:r>
            <a:r>
              <a:rPr lang="en-US" dirty="0">
                <a:latin typeface="Nexa Light"/>
                <a:cs typeface="Nexa Light"/>
              </a:rPr>
              <a:t>questions</a:t>
            </a:r>
            <a:r>
              <a:rPr lang="en-US" dirty="0" smtClean="0">
                <a:latin typeface="Nexa Light"/>
                <a:cs typeface="Nexa Light"/>
              </a:rPr>
              <a:t>: </a:t>
            </a:r>
            <a:r>
              <a:rPr lang="en-US" dirty="0" smtClean="0">
                <a:latin typeface="Nexa Light"/>
                <a:cs typeface="Nexa Light"/>
                <a:hlinkClick r:id="rId4"/>
              </a:rPr>
              <a:t>https</a:t>
            </a:r>
            <a:r>
              <a:rPr lang="en-US" dirty="0">
                <a:latin typeface="Nexa Light"/>
                <a:cs typeface="Nexa Light"/>
                <a:hlinkClick r:id="rId4"/>
              </a:rPr>
              <a:t>://www.polleverywhere.com/</a:t>
            </a:r>
            <a:r>
              <a:rPr lang="en-US" dirty="0" smtClean="0">
                <a:latin typeface="Nexa Light"/>
                <a:cs typeface="Nexa Light"/>
                <a:hlinkClick r:id="rId4"/>
              </a:rPr>
              <a:t>alfn</a:t>
            </a:r>
            <a:r>
              <a:rPr lang="en-US" dirty="0" smtClean="0">
                <a:latin typeface="Nexa Light"/>
                <a:cs typeface="Nexa Light"/>
              </a:rPr>
              <a:t> </a:t>
            </a:r>
            <a:endParaRPr lang="en-US" dirty="0">
              <a:latin typeface="Nexa Light"/>
              <a:cs typeface="Nexa Light"/>
            </a:endParaRPr>
          </a:p>
          <a:p>
            <a:pPr>
              <a:buFont typeface="Arial"/>
              <a:buChar char="•"/>
            </a:pPr>
            <a:endParaRPr lang="en-US" dirty="0">
              <a:latin typeface="Nexa Light"/>
              <a:cs typeface="Nexa Light"/>
            </a:endParaRPr>
          </a:p>
          <a:p>
            <a:pPr>
              <a:buFont typeface="Arial"/>
              <a:buChar char="•"/>
            </a:pPr>
            <a:r>
              <a:rPr lang="en-US" dirty="0">
                <a:latin typeface="Nexa Light"/>
                <a:cs typeface="Nexa Light"/>
              </a:rPr>
              <a:t>Ask questions or make comments verbally by using the microphones provided in the session room</a:t>
            </a:r>
            <a:endParaRPr lang="en-US" dirty="0">
              <a:latin typeface="Nexa Light"/>
              <a:cs typeface="Nexa Light"/>
            </a:endParaRPr>
          </a:p>
        </p:txBody>
      </p:sp>
    </p:spTree>
    <p:extLst>
      <p:ext uri="{BB962C8B-B14F-4D97-AF65-F5344CB8AC3E}">
        <p14:creationId xmlns:p14="http://schemas.microsoft.com/office/powerpoint/2010/main" val="3623003706"/>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14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6257" y="1405632"/>
            <a:ext cx="4822346" cy="1030898"/>
          </a:xfrm>
        </p:spPr>
        <p:txBody>
          <a:bodyPr>
            <a:normAutofit fontScale="62500" lnSpcReduction="20000"/>
          </a:bodyPr>
          <a:lstStyle/>
          <a:p>
            <a:pPr algn="l"/>
            <a:r>
              <a:rPr lang="en-US" dirty="0" smtClean="0">
                <a:latin typeface="Nexa Bold"/>
                <a:cs typeface="Nexa Bold"/>
              </a:rPr>
              <a:t>Lee Raphael, Esq.</a:t>
            </a:r>
          </a:p>
          <a:p>
            <a:pPr algn="l"/>
            <a:r>
              <a:rPr lang="en-US" dirty="0" smtClean="0">
                <a:latin typeface="Nexa Light"/>
                <a:cs typeface="Nexa Light"/>
              </a:rPr>
              <a:t>Managing Partner</a:t>
            </a:r>
          </a:p>
          <a:p>
            <a:pPr algn="l"/>
            <a:r>
              <a:rPr lang="en-US" dirty="0" smtClean="0">
                <a:latin typeface="Nexa Light"/>
                <a:cs typeface="Nexa Light"/>
              </a:rPr>
              <a:t>Prober &amp; Raphael</a:t>
            </a:r>
            <a:endParaRPr lang="en-US" dirty="0">
              <a:latin typeface="Nexa Light"/>
              <a:cs typeface="Nexa Light"/>
            </a:endParaRPr>
          </a:p>
          <a:p>
            <a:pPr algn="l"/>
            <a:r>
              <a:rPr lang="en-US" dirty="0" smtClean="0">
                <a:latin typeface="Nexa Light"/>
                <a:cs typeface="Nexa Light"/>
                <a:hlinkClick r:id="rId3"/>
              </a:rPr>
              <a:t>lraphael</a:t>
            </a:r>
            <a:r>
              <a:rPr lang="en-US" dirty="0">
                <a:latin typeface="Nexa Light"/>
                <a:cs typeface="Nexa Light"/>
                <a:hlinkClick r:id="rId3"/>
              </a:rPr>
              <a:t>@</a:t>
            </a:r>
            <a:r>
              <a:rPr lang="en-US" dirty="0" smtClean="0">
                <a:latin typeface="Nexa Light"/>
                <a:cs typeface="Nexa Light"/>
                <a:hlinkClick r:id="rId3"/>
              </a:rPr>
              <a:t>pralc.com</a:t>
            </a:r>
            <a:r>
              <a:rPr lang="en-US" dirty="0" smtClean="0">
                <a:latin typeface="Nexa Light"/>
                <a:cs typeface="Nexa Light"/>
              </a:rPr>
              <a:t> </a:t>
            </a:r>
          </a:p>
        </p:txBody>
      </p:sp>
      <p:pic>
        <p:nvPicPr>
          <p:cNvPr id="4" name="Picture 3" descr="ANSWERS_14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780564"/>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685800" y="51244"/>
            <a:ext cx="7772400" cy="72931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baseline="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solidFill>
                  <a:schemeClr val="bg2">
                    <a:lumMod val="25000"/>
                  </a:schemeClr>
                </a:solidFill>
                <a:latin typeface="Nexa Bold"/>
                <a:cs typeface="Nexa Bold"/>
              </a:rPr>
              <a:t>SESSION SPEAKERS</a:t>
            </a:r>
            <a:endParaRPr lang="en-US" sz="4400" dirty="0">
              <a:solidFill>
                <a:schemeClr val="bg2">
                  <a:lumMod val="25000"/>
                </a:schemeClr>
              </a:solidFill>
              <a:latin typeface="Nexa Bold"/>
              <a:cs typeface="Nexa Bold"/>
            </a:endParaRPr>
          </a:p>
        </p:txBody>
      </p:sp>
      <p:sp>
        <p:nvSpPr>
          <p:cNvPr id="12" name="Subtitle 2"/>
          <p:cNvSpPr txBox="1">
            <a:spLocks/>
          </p:cNvSpPr>
          <p:nvPr/>
        </p:nvSpPr>
        <p:spPr>
          <a:xfrm>
            <a:off x="6171799" y="1405632"/>
            <a:ext cx="2676081" cy="103089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dirty="0" smtClean="0">
                <a:latin typeface="Nexa Bold"/>
                <a:cs typeface="Nexa Bold"/>
              </a:rPr>
              <a:t>Michael McCormick, Esq.</a:t>
            </a:r>
          </a:p>
          <a:p>
            <a:pPr algn="l"/>
            <a:r>
              <a:rPr lang="en-US" dirty="0" smtClean="0">
                <a:latin typeface="Nexa Light"/>
                <a:cs typeface="Nexa Light"/>
              </a:rPr>
              <a:t>Senior Partner</a:t>
            </a:r>
          </a:p>
          <a:p>
            <a:pPr algn="l"/>
            <a:r>
              <a:rPr lang="en-US" dirty="0" smtClean="0">
                <a:latin typeface="Nexa Light"/>
                <a:cs typeface="Nexa Light"/>
              </a:rPr>
              <a:t>McCalla Raymer, LLC</a:t>
            </a:r>
          </a:p>
          <a:p>
            <a:pPr algn="l"/>
            <a:r>
              <a:rPr lang="en-US" dirty="0">
                <a:latin typeface="Nexa Light"/>
                <a:cs typeface="Nexa Light"/>
                <a:hlinkClick r:id="rId5"/>
              </a:rPr>
              <a:t>mjm@</a:t>
            </a:r>
            <a:r>
              <a:rPr lang="en-US" dirty="0" smtClean="0">
                <a:latin typeface="Nexa Light"/>
                <a:cs typeface="Nexa Light"/>
                <a:hlinkClick r:id="rId5"/>
              </a:rPr>
              <a:t>mccallaraymer.com</a:t>
            </a:r>
            <a:r>
              <a:rPr lang="en-US" dirty="0" smtClean="0">
                <a:latin typeface="Nexa Light"/>
                <a:cs typeface="Nexa Light"/>
              </a:rPr>
              <a:t> </a:t>
            </a:r>
          </a:p>
        </p:txBody>
      </p:sp>
      <p:sp>
        <p:nvSpPr>
          <p:cNvPr id="13" name="Subtitle 2"/>
          <p:cNvSpPr txBox="1">
            <a:spLocks/>
          </p:cNvSpPr>
          <p:nvPr/>
        </p:nvSpPr>
        <p:spPr>
          <a:xfrm>
            <a:off x="2036257" y="3681097"/>
            <a:ext cx="2601773" cy="1030898"/>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n-US" dirty="0" smtClean="0">
                <a:latin typeface="Nexa Bold"/>
                <a:cs typeface="Nexa Bold"/>
              </a:rPr>
              <a:t>Hon. Michael Kaplan</a:t>
            </a:r>
          </a:p>
          <a:p>
            <a:pPr algn="l"/>
            <a:r>
              <a:rPr lang="en-US" dirty="0" smtClean="0">
                <a:latin typeface="Nexa Light"/>
                <a:cs typeface="Nexa Light"/>
              </a:rPr>
              <a:t>US Bankruptcy Court, District of New Jersey</a:t>
            </a:r>
          </a:p>
          <a:p>
            <a:pPr algn="l"/>
            <a:r>
              <a:rPr lang="en-US" dirty="0" smtClean="0">
                <a:latin typeface="Nexa Light"/>
                <a:cs typeface="Nexa Light"/>
                <a:hlinkClick r:id="rId6"/>
              </a:rPr>
              <a:t>Judge_michael_kaplan</a:t>
            </a:r>
            <a:r>
              <a:rPr lang="en-US" dirty="0">
                <a:latin typeface="Nexa Light"/>
                <a:cs typeface="Nexa Light"/>
                <a:hlinkClick r:id="rId6"/>
              </a:rPr>
              <a:t>@</a:t>
            </a:r>
            <a:r>
              <a:rPr lang="en-US" dirty="0" smtClean="0">
                <a:latin typeface="Nexa Light"/>
                <a:cs typeface="Nexa Light"/>
                <a:hlinkClick r:id="rId6"/>
              </a:rPr>
              <a:t>njb.uscourts.gov</a:t>
            </a:r>
            <a:r>
              <a:rPr lang="en-US" dirty="0" smtClean="0">
                <a:latin typeface="Nexa Light"/>
                <a:cs typeface="Nexa Light"/>
              </a:rPr>
              <a:t> </a:t>
            </a:r>
          </a:p>
        </p:txBody>
      </p:sp>
      <p:pic>
        <p:nvPicPr>
          <p:cNvPr id="2" name="Picture 1"/>
          <p:cNvPicPr>
            <a:picLocks noChangeAspect="1"/>
          </p:cNvPicPr>
          <p:nvPr/>
        </p:nvPicPr>
        <p:blipFill>
          <a:blip r:embed="rId7" cstate="print"/>
          <a:stretch>
            <a:fillRect/>
          </a:stretch>
        </p:blipFill>
        <p:spPr>
          <a:xfrm>
            <a:off x="690561" y="1405632"/>
            <a:ext cx="1157568" cy="1736352"/>
          </a:xfrm>
          <a:prstGeom prst="rect">
            <a:avLst/>
          </a:prstGeom>
        </p:spPr>
      </p:pic>
      <p:pic>
        <p:nvPicPr>
          <p:cNvPr id="5" name="Picture 4"/>
          <p:cNvPicPr>
            <a:picLocks noChangeAspect="1"/>
          </p:cNvPicPr>
          <p:nvPr/>
        </p:nvPicPr>
        <p:blipFill>
          <a:blip r:embed="rId8" cstate="print"/>
          <a:stretch>
            <a:fillRect/>
          </a:stretch>
        </p:blipFill>
        <p:spPr>
          <a:xfrm>
            <a:off x="4638030" y="1405632"/>
            <a:ext cx="1290205" cy="1736352"/>
          </a:xfrm>
          <a:prstGeom prst="rect">
            <a:avLst/>
          </a:prstGeom>
        </p:spPr>
      </p:pic>
      <p:pic>
        <p:nvPicPr>
          <p:cNvPr id="9" name="Picture 8"/>
          <p:cNvPicPr>
            <a:picLocks noChangeAspect="1"/>
          </p:cNvPicPr>
          <p:nvPr/>
        </p:nvPicPr>
        <p:blipFill>
          <a:blip r:embed="rId9" cstate="print"/>
          <a:stretch>
            <a:fillRect/>
          </a:stretch>
        </p:blipFill>
        <p:spPr>
          <a:xfrm>
            <a:off x="685800" y="3523673"/>
            <a:ext cx="1188322" cy="1188322"/>
          </a:xfrm>
          <a:prstGeom prst="rect">
            <a:avLst/>
          </a:prstGeom>
        </p:spPr>
      </p:pic>
    </p:spTree>
    <p:extLst>
      <p:ext uri="{BB962C8B-B14F-4D97-AF65-F5344CB8AC3E}">
        <p14:creationId xmlns:p14="http://schemas.microsoft.com/office/powerpoint/2010/main" val="344907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normAutofit fontScale="90000"/>
          </a:bodyPr>
          <a:lstStyle/>
          <a:p>
            <a:r>
              <a:rPr lang="en-US" sz="4400" dirty="0" smtClean="0">
                <a:solidFill>
                  <a:srgbClr val="BEA388"/>
                </a:solidFill>
                <a:latin typeface="Nexa Bold"/>
                <a:cs typeface="Nexa Bold"/>
              </a:rPr>
              <a:t>Questions for the Panelists?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BA9B540C-44DA-4F69-89C9-7C84606640D3}" type="slidenum">
              <a:rPr lang="en-US" smtClean="0"/>
              <a:pPr/>
              <a:t>3</a:t>
            </a:fld>
            <a:endParaRPr lang="en-US" dirty="0"/>
          </a:p>
        </p:txBody>
      </p:sp>
      <p:sp>
        <p:nvSpPr>
          <p:cNvPr id="7" name="Rectangle 6"/>
          <p:cNvSpPr/>
          <p:nvPr/>
        </p:nvSpPr>
        <p:spPr>
          <a:xfrm>
            <a:off x="685800" y="1086949"/>
            <a:ext cx="8236225" cy="3416320"/>
          </a:xfrm>
          <a:prstGeom prst="rect">
            <a:avLst/>
          </a:prstGeom>
        </p:spPr>
        <p:txBody>
          <a:bodyPr wrap="square">
            <a:spAutoFit/>
          </a:bodyPr>
          <a:lstStyle/>
          <a:p>
            <a:r>
              <a:rPr lang="en-US" dirty="0">
                <a:latin typeface="Nexa Light"/>
                <a:cs typeface="Nexa Light"/>
              </a:rPr>
              <a:t>You can submit them by:</a:t>
            </a:r>
          </a:p>
          <a:p>
            <a:endParaRPr lang="en-US" dirty="0">
              <a:latin typeface="Nexa Light"/>
              <a:cs typeface="Nexa Light"/>
            </a:endParaRPr>
          </a:p>
          <a:p>
            <a:pPr>
              <a:buFont typeface="Arial"/>
              <a:buChar char="•"/>
            </a:pPr>
            <a:r>
              <a:rPr lang="en-US" dirty="0">
                <a:latin typeface="Nexa Light"/>
                <a:cs typeface="Nexa Light"/>
              </a:rPr>
              <a:t>Visiting this session’s question link: </a:t>
            </a:r>
            <a:r>
              <a:rPr lang="en-US" dirty="0">
                <a:latin typeface="Nexa Light"/>
                <a:cs typeface="Nexa Light"/>
                <a:hlinkClick r:id="rId3"/>
              </a:rPr>
              <a:t>https://www.polleverywhere.com/free_text_polls/2sHowja2uJP7fWL/</a:t>
            </a:r>
            <a:r>
              <a:rPr lang="en-US" dirty="0" smtClean="0">
                <a:latin typeface="Nexa Light"/>
                <a:cs typeface="Nexa Light"/>
                <a:hlinkClick r:id="rId3"/>
              </a:rPr>
              <a:t>web</a:t>
            </a:r>
            <a:endParaRPr lang="en-US" dirty="0" smtClean="0">
              <a:latin typeface="Nexa Light"/>
              <a:cs typeface="Nexa Light"/>
            </a:endParaRPr>
          </a:p>
          <a:p>
            <a:pPr>
              <a:buFont typeface="Arial"/>
              <a:buChar char="•"/>
            </a:pPr>
            <a:endParaRPr lang="en-US" dirty="0">
              <a:latin typeface="Nexa Light"/>
              <a:cs typeface="Nexa Light"/>
            </a:endParaRPr>
          </a:p>
          <a:p>
            <a:pPr>
              <a:buFont typeface="Arial"/>
              <a:buChar char="•"/>
            </a:pPr>
            <a:r>
              <a:rPr lang="en-US" dirty="0">
                <a:latin typeface="Nexa Light"/>
                <a:cs typeface="Nexa Light"/>
              </a:rPr>
              <a:t>Texting </a:t>
            </a:r>
            <a:r>
              <a:rPr lang="en-US" dirty="0" smtClean="0">
                <a:latin typeface="Nexa Light"/>
                <a:cs typeface="Nexa Light"/>
              </a:rPr>
              <a:t>591674 and your question </a:t>
            </a:r>
            <a:r>
              <a:rPr lang="en-US" dirty="0">
                <a:latin typeface="Nexa Light"/>
                <a:cs typeface="Nexa Light"/>
              </a:rPr>
              <a:t>to: 22333</a:t>
            </a:r>
          </a:p>
          <a:p>
            <a:pPr>
              <a:buFont typeface="Arial"/>
              <a:buChar char="•"/>
            </a:pPr>
            <a:endParaRPr lang="en-US" dirty="0">
              <a:latin typeface="Nexa Light"/>
              <a:cs typeface="Nexa Light"/>
            </a:endParaRPr>
          </a:p>
          <a:p>
            <a:pPr>
              <a:buFont typeface="Arial"/>
              <a:buChar char="•"/>
            </a:pPr>
            <a:r>
              <a:rPr lang="en-US" dirty="0">
                <a:latin typeface="Nexa Light"/>
                <a:cs typeface="Nexa Light"/>
              </a:rPr>
              <a:t>Visiting our Poll site for access to all of our Session polls/</a:t>
            </a:r>
            <a:r>
              <a:rPr lang="en-US" dirty="0">
                <a:latin typeface="Nexa Light"/>
                <a:cs typeface="Nexa Light"/>
              </a:rPr>
              <a:t>questions</a:t>
            </a:r>
            <a:r>
              <a:rPr lang="en-US" dirty="0" smtClean="0">
                <a:latin typeface="Nexa Light"/>
                <a:cs typeface="Nexa Light"/>
              </a:rPr>
              <a:t>: </a:t>
            </a:r>
            <a:r>
              <a:rPr lang="en-US" dirty="0" smtClean="0">
                <a:latin typeface="Nexa Light"/>
                <a:cs typeface="Nexa Light"/>
                <a:hlinkClick r:id="rId4"/>
              </a:rPr>
              <a:t>https</a:t>
            </a:r>
            <a:r>
              <a:rPr lang="en-US" dirty="0">
                <a:latin typeface="Nexa Light"/>
                <a:cs typeface="Nexa Light"/>
                <a:hlinkClick r:id="rId4"/>
              </a:rPr>
              <a:t>://www.polleverywhere.com/</a:t>
            </a:r>
            <a:r>
              <a:rPr lang="en-US" dirty="0" smtClean="0">
                <a:latin typeface="Nexa Light"/>
                <a:cs typeface="Nexa Light"/>
                <a:hlinkClick r:id="rId4"/>
              </a:rPr>
              <a:t>alfn</a:t>
            </a:r>
            <a:r>
              <a:rPr lang="en-US" dirty="0" smtClean="0">
                <a:latin typeface="Nexa Light"/>
                <a:cs typeface="Nexa Light"/>
              </a:rPr>
              <a:t> </a:t>
            </a:r>
            <a:endParaRPr lang="en-US" dirty="0">
              <a:latin typeface="Nexa Light"/>
              <a:cs typeface="Nexa Light"/>
            </a:endParaRPr>
          </a:p>
          <a:p>
            <a:pPr>
              <a:buFont typeface="Arial"/>
              <a:buChar char="•"/>
            </a:pPr>
            <a:endParaRPr lang="en-US" dirty="0">
              <a:latin typeface="Nexa Light"/>
              <a:cs typeface="Nexa Light"/>
            </a:endParaRPr>
          </a:p>
          <a:p>
            <a:pPr>
              <a:buFont typeface="Arial"/>
              <a:buChar char="•"/>
            </a:pPr>
            <a:r>
              <a:rPr lang="en-US" dirty="0">
                <a:latin typeface="Nexa Light"/>
                <a:cs typeface="Nexa Light"/>
              </a:rPr>
              <a:t>Ask questions or make comments verbally by using the microphones provided in the session room</a:t>
            </a:r>
            <a:endParaRPr lang="en-US" dirty="0">
              <a:latin typeface="Nexa Light"/>
              <a:cs typeface="Nexa Light"/>
            </a:endParaRPr>
          </a:p>
        </p:txBody>
      </p:sp>
    </p:spTree>
    <p:extLst>
      <p:ext uri="{BB962C8B-B14F-4D97-AF65-F5344CB8AC3E}">
        <p14:creationId xmlns:p14="http://schemas.microsoft.com/office/powerpoint/2010/main" val="392792634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Lien Strips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b="1" dirty="0" smtClean="0">
                <a:latin typeface="Arial"/>
                <a:cs typeface="Arial"/>
              </a:rPr>
              <a:t>Chapter 20</a:t>
            </a:r>
          </a:p>
          <a:p>
            <a:pPr marL="800100" lvl="1" indent="-342900" algn="l">
              <a:buFont typeface="Arial"/>
              <a:buChar char="•"/>
            </a:pPr>
            <a:r>
              <a:rPr lang="en-US" sz="2000" i="1" dirty="0" smtClean="0">
                <a:latin typeface="Arial"/>
                <a:cs typeface="Arial"/>
              </a:rPr>
              <a:t>Tanner v. </a:t>
            </a:r>
            <a:r>
              <a:rPr lang="en-US" sz="2000" i="1" dirty="0" err="1" smtClean="0">
                <a:latin typeface="Arial"/>
                <a:cs typeface="Arial"/>
              </a:rPr>
              <a:t>FirstPlus</a:t>
            </a:r>
            <a:r>
              <a:rPr lang="en-US" sz="2000" i="1" dirty="0" smtClean="0">
                <a:latin typeface="Arial"/>
                <a:cs typeface="Arial"/>
              </a:rPr>
              <a:t> Fin. (In re Tanner), </a:t>
            </a:r>
            <a:r>
              <a:rPr lang="en-US" sz="2000" dirty="0" smtClean="0">
                <a:latin typeface="Arial"/>
                <a:cs typeface="Arial"/>
              </a:rPr>
              <a:t>217 F.3d 1357 (11th Cir. 2000)</a:t>
            </a:r>
          </a:p>
          <a:p>
            <a:pPr marL="800100" lvl="1" indent="-342900" algn="l">
              <a:buFont typeface="Arial"/>
              <a:buChar char="•"/>
            </a:pPr>
            <a:r>
              <a:rPr lang="de-DE" sz="2000" i="1" dirty="0" smtClean="0">
                <a:latin typeface="Arial"/>
                <a:cs typeface="Arial"/>
              </a:rPr>
              <a:t>Wells Fargo Bank, N.A. v. Scantling (In re Scantling), </a:t>
            </a:r>
            <a:r>
              <a:rPr lang="de-DE" sz="2000" dirty="0" smtClean="0">
                <a:latin typeface="Arial"/>
                <a:cs typeface="Arial"/>
              </a:rPr>
              <a:t>465 B.R. 671 (</a:t>
            </a:r>
            <a:r>
              <a:rPr lang="de-DE" sz="2000" dirty="0" err="1" smtClean="0">
                <a:latin typeface="Arial"/>
                <a:cs typeface="Arial"/>
              </a:rPr>
              <a:t>Bankr</a:t>
            </a:r>
            <a:r>
              <a:rPr lang="de-DE" sz="2000" dirty="0" smtClean="0">
                <a:latin typeface="Arial"/>
                <a:cs typeface="Arial"/>
              </a:rPr>
              <a:t>. M.D. </a:t>
            </a:r>
            <a:r>
              <a:rPr lang="de-DE" sz="2000" dirty="0" err="1" smtClean="0">
                <a:latin typeface="Arial"/>
                <a:cs typeface="Arial"/>
              </a:rPr>
              <a:t>Fla</a:t>
            </a:r>
            <a:r>
              <a:rPr lang="de-DE" sz="2000" dirty="0" smtClean="0">
                <a:latin typeface="Arial"/>
                <a:cs typeface="Arial"/>
              </a:rPr>
              <a:t>. 2012)</a:t>
            </a:r>
          </a:p>
          <a:p>
            <a:pPr marL="800100" lvl="1" indent="-342900" algn="l"/>
            <a:endParaRPr lang="en-US" sz="2000" dirty="0" smtClean="0">
              <a:latin typeface="Arial"/>
              <a:cs typeface="Arial"/>
            </a:endParaRPr>
          </a:p>
          <a:p>
            <a:pPr marL="342900" indent="-342900" algn="l">
              <a:buFont typeface="Arial"/>
              <a:buChar char="•"/>
            </a:pPr>
            <a:r>
              <a:rPr lang="en-US" sz="2000" b="1" dirty="0" smtClean="0">
                <a:latin typeface="Arial"/>
                <a:cs typeface="Arial"/>
              </a:rPr>
              <a:t>Chapter 7</a:t>
            </a:r>
          </a:p>
          <a:p>
            <a:pPr marL="800100" lvl="1" indent="-342900" algn="l">
              <a:buFont typeface="Arial"/>
              <a:buChar char="•"/>
            </a:pPr>
            <a:r>
              <a:rPr lang="en-US" sz="2000" i="1" dirty="0" smtClean="0">
                <a:latin typeface="Arial"/>
                <a:cs typeface="Arial"/>
              </a:rPr>
              <a:t>McNeal v. GMAC Mortgage, LLC (In re McNeal), </a:t>
            </a:r>
            <a:r>
              <a:rPr lang="en-US" sz="2000" dirty="0" smtClean="0">
                <a:latin typeface="Arial"/>
                <a:cs typeface="Arial"/>
              </a:rPr>
              <a:t>2012 WL 1649853 (11th Cir. 2012) </a:t>
            </a:r>
          </a:p>
          <a:p>
            <a:pPr marL="800100" lvl="1" indent="-342900" algn="l">
              <a:buFont typeface="Arial"/>
              <a:buChar char="•"/>
            </a:pPr>
            <a:r>
              <a:rPr lang="en-US" sz="2000" i="1" dirty="0" smtClean="0">
                <a:latin typeface="Arial"/>
                <a:cs typeface="Arial"/>
              </a:rPr>
              <a:t>Bank of America v. </a:t>
            </a:r>
            <a:r>
              <a:rPr lang="en-US" sz="2000" i="1" dirty="0" err="1" smtClean="0">
                <a:latin typeface="Arial"/>
                <a:cs typeface="Arial"/>
              </a:rPr>
              <a:t>Sinkfield</a:t>
            </a:r>
            <a:r>
              <a:rPr lang="en-US" sz="2000" i="1" dirty="0" smtClean="0">
                <a:latin typeface="Arial"/>
                <a:cs typeface="Arial"/>
              </a:rPr>
              <a:t> (In re </a:t>
            </a:r>
            <a:r>
              <a:rPr lang="en-US" sz="2000" i="1" dirty="0" err="1" smtClean="0">
                <a:latin typeface="Arial"/>
                <a:cs typeface="Arial"/>
              </a:rPr>
              <a:t>Sinkfield</a:t>
            </a:r>
            <a:r>
              <a:rPr lang="en-US" sz="2000" i="1" dirty="0" smtClean="0">
                <a:latin typeface="Arial"/>
                <a:cs typeface="Arial"/>
              </a:rPr>
              <a:t>),</a:t>
            </a:r>
            <a:r>
              <a:rPr lang="en-US" sz="2000" dirty="0" smtClean="0">
                <a:latin typeface="Arial"/>
                <a:cs typeface="Arial"/>
              </a:rPr>
              <a:t> Case No. 13-12141 (11th Cir. 2013)</a:t>
            </a:r>
          </a:p>
          <a:p>
            <a:pPr marL="342900" indent="-342900" algn="l">
              <a:buFont typeface="Arial"/>
              <a:buChar char="•"/>
            </a:pPr>
            <a:endParaRPr lang="en-US" sz="2000" b="1" dirty="0" smtClean="0">
              <a:latin typeface="Arial"/>
              <a:cs typeface="Arial"/>
            </a:endParaRPr>
          </a:p>
          <a:p>
            <a:pPr marL="342900" lvl="1" indent="-342900" algn="l">
              <a:buFont typeface="Arial"/>
              <a:buChar char="•"/>
            </a:pPr>
            <a:r>
              <a:rPr lang="en-US" sz="2000" b="1" dirty="0" smtClean="0">
                <a:latin typeface="Arial"/>
                <a:cs typeface="Arial"/>
              </a:rPr>
              <a:t>What will happen if these issues get to the Supreme Court?</a:t>
            </a:r>
          </a:p>
          <a:p>
            <a:pPr marL="342900" indent="-342900" algn="l">
              <a:buFont typeface="Arial"/>
              <a:buChar char="•"/>
            </a:pPr>
            <a:endParaRPr lang="en-US" sz="2000" b="1" dirty="0" smtClean="0">
              <a:latin typeface="Arial"/>
              <a:cs typeface="Arial"/>
            </a:endParaRPr>
          </a:p>
          <a:p>
            <a:pPr marL="800100" lvl="1" indent="-342900" algn="l">
              <a:buFont typeface="Arial"/>
              <a:buChar char="•"/>
            </a:pPr>
            <a:endParaRPr lang="en-US" sz="2000" dirty="0" smtClean="0">
              <a:latin typeface="Arial"/>
              <a:cs typeface="Arial"/>
            </a:endParaRP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29613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707" y="5538651"/>
            <a:ext cx="1307292" cy="1307292"/>
          </a:xfrm>
          <a:prstGeom prst="rect">
            <a:avLst/>
          </a:prstGeom>
        </p:spPr>
      </p:pic>
    </p:spTree>
    <p:extLst>
      <p:ext uri="{BB962C8B-B14F-4D97-AF65-F5344CB8AC3E}">
        <p14:creationId xmlns:p14="http://schemas.microsoft.com/office/powerpoint/2010/main" val="360411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Recent Decisions</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lnSpcReduction="10000"/>
          </a:bodyPr>
          <a:lstStyle/>
          <a:p>
            <a:pPr marL="342900" indent="-342900" algn="l">
              <a:buFont typeface="Arial"/>
              <a:buChar char="•"/>
            </a:pPr>
            <a:r>
              <a:rPr lang="en-US" sz="2000" dirty="0" smtClean="0">
                <a:latin typeface="Nexa Light"/>
                <a:cs typeface="Nexa Light"/>
              </a:rPr>
              <a:t>Sale by Chapter 7 Trustees of Underwater Properties </a:t>
            </a:r>
          </a:p>
          <a:p>
            <a:pPr marL="800100" lvl="1" indent="-342900" algn="l">
              <a:buFont typeface="Arial"/>
              <a:buChar char="•"/>
            </a:pPr>
            <a:r>
              <a:rPr lang="en-US" sz="1500" i="1" dirty="0" err="1" smtClean="0">
                <a:latin typeface="Nexa Light"/>
                <a:cs typeface="Nexa Light"/>
              </a:rPr>
              <a:t>DeGiacomo</a:t>
            </a:r>
            <a:r>
              <a:rPr lang="en-US" sz="1500" i="1" dirty="0" smtClean="0">
                <a:latin typeface="Nexa Light"/>
                <a:cs typeface="Nexa Light"/>
              </a:rPr>
              <a:t> v. Traverse (In re Traverse), </a:t>
            </a:r>
            <a:r>
              <a:rPr lang="en-US" sz="1500" dirty="0" smtClean="0">
                <a:latin typeface="Nexa Light"/>
                <a:cs typeface="Nexa Light"/>
              </a:rPr>
              <a:t>45 B.R. 815 (1st Cir. B.A.P. 2013)</a:t>
            </a:r>
          </a:p>
          <a:p>
            <a:pPr marL="1257300" lvl="2" indent="-342900" algn="l">
              <a:buFont typeface="Arial"/>
              <a:buChar char="•"/>
            </a:pPr>
            <a:r>
              <a:rPr lang="en-US" sz="1400" dirty="0" smtClean="0">
                <a:latin typeface="Nexa Light"/>
              </a:rPr>
              <a:t>Court held that trustee did not have the power to sell the debtor’s home where the primary lien was avoided on the residence but the mortgage was current and the value of the property was less than Debtor’s homestead exemption</a:t>
            </a:r>
          </a:p>
          <a:p>
            <a:pPr marL="1257300" lvl="2" indent="-342900" algn="l">
              <a:buFont typeface="Arial"/>
              <a:buChar char="•"/>
            </a:pPr>
            <a:r>
              <a:rPr lang="en-US" sz="1400" dirty="0" smtClean="0">
                <a:latin typeface="Nexa Light"/>
                <a:cs typeface="Nexa Light"/>
              </a:rPr>
              <a:t>Efforts to sell properties back to secured lenders for fees to the trustees</a:t>
            </a:r>
          </a:p>
          <a:p>
            <a:pPr marL="1257300" lvl="2" indent="-342900" algn="l"/>
            <a:endParaRPr lang="en-US" sz="1400" dirty="0" smtClean="0">
              <a:latin typeface="Nexa Light"/>
              <a:cs typeface="Nexa Light"/>
            </a:endParaRPr>
          </a:p>
          <a:p>
            <a:pPr marL="342900" indent="-342900" algn="l">
              <a:buFont typeface="Arial"/>
              <a:buChar char="•"/>
            </a:pPr>
            <a:r>
              <a:rPr lang="en-US" sz="2000" dirty="0" smtClean="0">
                <a:latin typeface="Nexa Light"/>
              </a:rPr>
              <a:t>Junior </a:t>
            </a:r>
            <a:r>
              <a:rPr lang="en-US" sz="2000" dirty="0" err="1" smtClean="0">
                <a:latin typeface="Nexa Light"/>
              </a:rPr>
              <a:t>Lienholder</a:t>
            </a:r>
            <a:r>
              <a:rPr lang="en-US" sz="2000" dirty="0" smtClean="0">
                <a:latin typeface="Nexa Light"/>
              </a:rPr>
              <a:t> Liability </a:t>
            </a:r>
          </a:p>
          <a:p>
            <a:pPr marL="800100" lvl="1" indent="-342900" algn="l">
              <a:buFont typeface="Arial"/>
              <a:buChar char="•"/>
            </a:pPr>
            <a:r>
              <a:rPr lang="en-US" sz="1500" i="1" dirty="0" smtClean="0">
                <a:latin typeface="Nexa Light"/>
              </a:rPr>
              <a:t>Gladstone v. Bank of America (In re </a:t>
            </a:r>
            <a:r>
              <a:rPr lang="en-US" sz="1500" i="1" dirty="0" err="1" smtClean="0">
                <a:latin typeface="Nexa Light"/>
              </a:rPr>
              <a:t>Vassau</a:t>
            </a:r>
            <a:r>
              <a:rPr lang="en-US" sz="1500" i="1" dirty="0" smtClean="0">
                <a:latin typeface="Nexa Light"/>
              </a:rPr>
              <a:t>)</a:t>
            </a:r>
            <a:r>
              <a:rPr lang="en-US" sz="1500" dirty="0" smtClean="0">
                <a:latin typeface="Nexa Light"/>
              </a:rPr>
              <a:t>, 499 B.R. 864 (</a:t>
            </a:r>
            <a:r>
              <a:rPr lang="en-US" sz="1500" dirty="0" err="1" smtClean="0">
                <a:latin typeface="Nexa Light"/>
              </a:rPr>
              <a:t>Bankr</a:t>
            </a:r>
            <a:r>
              <a:rPr lang="en-US" sz="1500" dirty="0" smtClean="0">
                <a:latin typeface="Nexa Light"/>
              </a:rPr>
              <a:t>. S.D. Cal. 2013)</a:t>
            </a:r>
          </a:p>
          <a:p>
            <a:pPr marL="1257300" lvl="2" indent="-342900" algn="l">
              <a:buFont typeface="Arial"/>
              <a:buChar char="•"/>
            </a:pPr>
            <a:r>
              <a:rPr lang="en-US" sz="1400" dirty="0" smtClean="0">
                <a:latin typeface="Nexa Light"/>
                <a:cs typeface="Nexa Light"/>
              </a:rPr>
              <a:t>Court held </a:t>
            </a:r>
            <a:r>
              <a:rPr lang="en-US" sz="1400" dirty="0">
                <a:latin typeface="Nexa Light"/>
                <a:cs typeface="Nexa Light"/>
              </a:rPr>
              <a:t>a junior lienholder liable for payments received by senior lienholder as preferential </a:t>
            </a:r>
            <a:r>
              <a:rPr lang="en-US" sz="1400" dirty="0" smtClean="0">
                <a:latin typeface="Nexa Light"/>
                <a:cs typeface="Nexa Light"/>
              </a:rPr>
              <a:t>transfers</a:t>
            </a:r>
          </a:p>
          <a:p>
            <a:pPr marL="342900" indent="-342900" algn="l">
              <a:buFont typeface="Arial"/>
              <a:buChar char="•"/>
            </a:pPr>
            <a:endParaRPr lang="en-US" sz="2000" dirty="0" smtClean="0">
              <a:latin typeface="Nexa Light"/>
              <a:cs typeface="Nexa Light"/>
            </a:endParaRPr>
          </a:p>
          <a:p>
            <a:pPr marL="342900" indent="-342900" algn="l">
              <a:buFont typeface="Arial"/>
              <a:buChar char="•"/>
            </a:pPr>
            <a:r>
              <a:rPr lang="en-US" sz="2000" dirty="0" smtClean="0">
                <a:latin typeface="Nexa Light"/>
                <a:cs typeface="Nexa Light"/>
              </a:rPr>
              <a:t>What did Supreme Court do to our Bankruptcy Judges?</a:t>
            </a:r>
          </a:p>
          <a:p>
            <a:pPr marL="342900" indent="-342900" algn="l"/>
            <a:endParaRPr lang="en-US" sz="1200" dirty="0" smtClean="0">
              <a:latin typeface="Nexa Light"/>
              <a:cs typeface="Nexa Light"/>
            </a:endParaRPr>
          </a:p>
          <a:p>
            <a:pPr marL="800100" lvl="1" indent="-342900" algn="l">
              <a:buFont typeface="Arial"/>
              <a:buChar char="•"/>
            </a:pPr>
            <a:r>
              <a:rPr lang="en-US" sz="1400" i="1" dirty="0" smtClean="0">
                <a:latin typeface="Nexa Light"/>
                <a:cs typeface="Nexa Light"/>
              </a:rPr>
              <a:t>Stern v. Marshall,</a:t>
            </a:r>
            <a:r>
              <a:rPr lang="en-US" sz="1400" dirty="0" smtClean="0">
                <a:latin typeface="Nexa Light"/>
                <a:cs typeface="Nexa Light"/>
              </a:rPr>
              <a:t> 131 S. Ct. 2594 (2011)</a:t>
            </a:r>
          </a:p>
          <a:p>
            <a:pPr marL="800100" lvl="1" indent="-342900" algn="l">
              <a:buFont typeface="Arial"/>
              <a:buChar char="•"/>
            </a:pPr>
            <a:r>
              <a:rPr lang="en-US" sz="1400" i="1" dirty="0" smtClean="0">
                <a:latin typeface="Nexa Light"/>
              </a:rPr>
              <a:t>Exec. Benefits Ins. Agency v. </a:t>
            </a:r>
            <a:r>
              <a:rPr lang="en-US" sz="1400" i="1" dirty="0" err="1" smtClean="0">
                <a:latin typeface="Nexa Light"/>
              </a:rPr>
              <a:t>Arkison</a:t>
            </a:r>
            <a:r>
              <a:rPr lang="en-US" sz="1400" i="1" dirty="0" smtClean="0">
                <a:latin typeface="Nexa Light"/>
              </a:rPr>
              <a:t>, </a:t>
            </a:r>
            <a:r>
              <a:rPr lang="en-US" sz="1400" i="1" dirty="0" smtClean="0">
                <a:latin typeface="Nexa Light"/>
                <a:cs typeface="Nexa Light"/>
              </a:rPr>
              <a:t>Chapter 7 Trustee of Estate of Bellingham Insurance Agency, Inc </a:t>
            </a:r>
            <a:r>
              <a:rPr lang="en-US" sz="1400" i="1" dirty="0" smtClean="0">
                <a:latin typeface="Nexa Light"/>
              </a:rPr>
              <a:t>(In re Bellingham Insurance Agency), </a:t>
            </a:r>
            <a:r>
              <a:rPr lang="en-US" sz="1400" dirty="0" smtClean="0">
                <a:latin typeface="Nexa Light"/>
              </a:rPr>
              <a:t>702 F.3d 553 (9th Cir. 2012)</a:t>
            </a:r>
            <a:endParaRPr lang="en-US" sz="1400" dirty="0" smtClean="0">
              <a:latin typeface="Nexa Light"/>
              <a:cs typeface="Nexa Light"/>
            </a:endParaRPr>
          </a:p>
        </p:txBody>
      </p:sp>
      <p:pic>
        <p:nvPicPr>
          <p:cNvPr id="4" name="Picture 3" descr="ANSWERS_14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house court gavel creative common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3125" y="5564776"/>
            <a:ext cx="960874" cy="1281167"/>
          </a:xfrm>
          <a:prstGeom prst="rect">
            <a:avLst/>
          </a:prstGeom>
        </p:spPr>
      </p:pic>
    </p:spTree>
    <p:extLst>
      <p:ext uri="{BB962C8B-B14F-4D97-AF65-F5344CB8AC3E}">
        <p14:creationId xmlns:p14="http://schemas.microsoft.com/office/powerpoint/2010/main" val="126600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5840"/>
          </a:xfrm>
        </p:spPr>
        <p:txBody>
          <a:bodyPr/>
          <a:lstStyle/>
          <a:p>
            <a:r>
              <a:rPr lang="en-US" sz="4400" dirty="0" smtClean="0">
                <a:solidFill>
                  <a:srgbClr val="BEA388"/>
                </a:solidFill>
                <a:effectLst>
                  <a:outerShdw blurRad="38100" dist="38100" dir="2700000" algn="tl">
                    <a:srgbClr val="000000">
                      <a:alpha val="43137"/>
                    </a:srgbClr>
                  </a:outerShdw>
                </a:effectLst>
                <a:latin typeface="Nexa Bold"/>
                <a:cs typeface="Nexa Bold"/>
              </a:rPr>
              <a:t>Hot Topics</a:t>
            </a:r>
            <a:endParaRPr lang="en-US" sz="4400" dirty="0">
              <a:effectLst>
                <a:outerShdw blurRad="38100" dist="38100" dir="2700000" algn="tl">
                  <a:srgbClr val="000000">
                    <a:alpha val="43137"/>
                  </a:srgbClr>
                </a:outerShdw>
              </a:effectLst>
              <a:latin typeface="Nexa Bold"/>
            </a:endParaRPr>
          </a:p>
        </p:txBody>
      </p:sp>
      <p:sp>
        <p:nvSpPr>
          <p:cNvPr id="3" name="Content Placeholder 2"/>
          <p:cNvSpPr>
            <a:spLocks noGrp="1"/>
          </p:cNvSpPr>
          <p:nvPr>
            <p:ph idx="1"/>
          </p:nvPr>
        </p:nvSpPr>
        <p:spPr>
          <a:xfrm>
            <a:off x="457200" y="1175657"/>
            <a:ext cx="8229600" cy="4950506"/>
          </a:xfrm>
        </p:spPr>
        <p:txBody>
          <a:bodyPr/>
          <a:lstStyle/>
          <a:p>
            <a:pPr>
              <a:buFont typeface="Arial"/>
              <a:buChar char="•"/>
            </a:pPr>
            <a:r>
              <a:rPr lang="en-US" dirty="0" smtClean="0">
                <a:latin typeface="Nexa Light"/>
                <a:cs typeface="Nexa Light"/>
              </a:rPr>
              <a:t>New National Chapter 13 Plan and New POC form </a:t>
            </a:r>
          </a:p>
          <a:p>
            <a:pPr marL="800100" lvl="1" indent="-342900">
              <a:buFont typeface="Arial"/>
              <a:buChar char="•"/>
            </a:pPr>
            <a:r>
              <a:rPr lang="en-US" sz="1400" dirty="0" smtClean="0">
                <a:latin typeface="Nexa Light"/>
                <a:cs typeface="Nexa Light"/>
              </a:rPr>
              <a:t>What happened, what is happening and what should we do about it?</a:t>
            </a:r>
          </a:p>
          <a:p>
            <a:pPr marL="800100" lvl="1" indent="-342900">
              <a:buNone/>
            </a:pPr>
            <a:endParaRPr lang="en-US" sz="1400" dirty="0" smtClean="0">
              <a:latin typeface="Nexa Light"/>
              <a:cs typeface="Nexa Light"/>
            </a:endParaRPr>
          </a:p>
          <a:p>
            <a:pPr marL="1200150" lvl="2" indent="-342900">
              <a:buFont typeface="Arial"/>
              <a:buChar char="•"/>
            </a:pPr>
            <a:r>
              <a:rPr lang="en-US" sz="1200" dirty="0" smtClean="0">
                <a:latin typeface="Nexa Light"/>
              </a:rPr>
              <a:t>Plan Objections v. POC Bar Date</a:t>
            </a:r>
          </a:p>
          <a:p>
            <a:pPr marL="1200150" lvl="2" indent="-342900">
              <a:buFont typeface="Arial"/>
              <a:buChar char="•"/>
            </a:pPr>
            <a:r>
              <a:rPr lang="en-US" sz="1200" i="1" dirty="0" smtClean="0">
                <a:latin typeface="Nexa Light"/>
              </a:rPr>
              <a:t>United Student Aid Funds, Inc. v. Espinosa</a:t>
            </a:r>
            <a:r>
              <a:rPr lang="en-US" sz="1200" dirty="0" smtClean="0">
                <a:latin typeface="Nexa Light"/>
              </a:rPr>
              <a:t>, 130 S. Ct. 1367 (2010)</a:t>
            </a:r>
          </a:p>
          <a:p>
            <a:pPr marL="1657350" lvl="3" indent="-342900">
              <a:buFont typeface="Arial"/>
              <a:buChar char="•"/>
            </a:pPr>
            <a:r>
              <a:rPr lang="en-US" sz="1200" dirty="0" smtClean="0">
                <a:latin typeface="Nexa Light"/>
              </a:rPr>
              <a:t>a creditor's failure to object to terms of a confirmed Chapter 13 plan can make the terms of that plan binding upon the creditor</a:t>
            </a:r>
            <a:endParaRPr lang="en-US" sz="1200" dirty="0" smtClean="0">
              <a:latin typeface="Nexa Light"/>
              <a:cs typeface="Nexa Light"/>
            </a:endParaRPr>
          </a:p>
          <a:p>
            <a:pPr marL="800100" lvl="1" indent="-342900">
              <a:buFont typeface="Arial"/>
              <a:buChar char="•"/>
            </a:pPr>
            <a:endParaRPr lang="en-US" sz="1200" dirty="0" smtClean="0">
              <a:latin typeface="Nexa Light"/>
              <a:cs typeface="Nexa Light"/>
            </a:endParaRPr>
          </a:p>
          <a:p>
            <a:pPr>
              <a:buFont typeface="Arial"/>
              <a:buChar char="•"/>
            </a:pPr>
            <a:r>
              <a:rPr lang="en-US" dirty="0" smtClean="0">
                <a:latin typeface="Nexa Light"/>
                <a:cs typeface="Nexa Light"/>
              </a:rPr>
              <a:t>Notice of Payment Changes and Notice of Supplemental Fees </a:t>
            </a:r>
          </a:p>
          <a:p>
            <a:pPr lvl="3">
              <a:buFont typeface="Arial"/>
              <a:buChar char="•"/>
            </a:pPr>
            <a:r>
              <a:rPr lang="en-US" dirty="0" smtClean="0"/>
              <a:t>Aggressive Deadlines and Potential Fines</a:t>
            </a:r>
          </a:p>
          <a:p>
            <a:pPr lvl="3">
              <a:buNone/>
            </a:pPr>
            <a:endParaRPr lang="en-US" dirty="0" smtClean="0">
              <a:latin typeface="Nexa Light"/>
              <a:cs typeface="Nexa Light"/>
            </a:endParaRPr>
          </a:p>
          <a:p>
            <a:pPr marL="800100" lvl="1" indent="-342900">
              <a:buFont typeface="Arial"/>
              <a:buChar char="•"/>
            </a:pPr>
            <a:r>
              <a:rPr lang="en-US" sz="1200" dirty="0" smtClean="0">
                <a:latin typeface="Nexa Light"/>
                <a:cs typeface="Nexa Light"/>
              </a:rPr>
              <a:t>“Provided for Under 1322(b)”</a:t>
            </a:r>
          </a:p>
          <a:p>
            <a:pPr marL="800100" lvl="1" indent="-342900">
              <a:buFont typeface="Arial"/>
              <a:buChar char="•"/>
            </a:pPr>
            <a:r>
              <a:rPr lang="en-US" sz="1200" dirty="0" smtClean="0">
                <a:latin typeface="Nexa Light"/>
                <a:cs typeface="Nexa Light"/>
              </a:rPr>
              <a:t>direct pay versus conduit</a:t>
            </a:r>
          </a:p>
          <a:p>
            <a:pPr marL="800100" lvl="1" indent="-342900">
              <a:buFont typeface="Arial"/>
              <a:buChar char="•"/>
            </a:pPr>
            <a:r>
              <a:rPr lang="en-US" sz="1200" dirty="0" smtClean="0">
                <a:latin typeface="Nexa Light"/>
                <a:cs typeface="Nexa Light"/>
              </a:rPr>
              <a:t>pre-petition arrears versus non pre-petition arrears</a:t>
            </a:r>
          </a:p>
          <a:p>
            <a:pPr marL="800100" lvl="1" indent="-342900">
              <a:buFont typeface="Arial"/>
              <a:buChar char="•"/>
            </a:pPr>
            <a:r>
              <a:rPr lang="en-US" sz="1200" dirty="0" smtClean="0">
                <a:latin typeface="Nexa Light"/>
                <a:cs typeface="Nexa Light"/>
              </a:rPr>
              <a:t>after surrender or after Relief from Stay</a:t>
            </a:r>
          </a:p>
          <a:p>
            <a:endParaRPr lang="en-US" dirty="0"/>
          </a:p>
        </p:txBody>
      </p:sp>
      <p:cxnSp>
        <p:nvCxnSpPr>
          <p:cNvPr id="4" name="Straight Connector 3"/>
          <p:cNvCxnSpPr/>
          <p:nvPr/>
        </p:nvCxnSpPr>
        <p:spPr>
          <a:xfrm flipH="1">
            <a:off x="685800" y="100584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C:\Documents and Settings\alanda\Desktop\Fire.png"/>
          <p:cNvPicPr>
            <a:picLocks noChangeAspect="1" noChangeArrowheads="1"/>
          </p:cNvPicPr>
          <p:nvPr/>
        </p:nvPicPr>
        <p:blipFill>
          <a:blip r:embed="rId2" cstate="print"/>
          <a:srcRect/>
          <a:stretch>
            <a:fillRect/>
          </a:stretch>
        </p:blipFill>
        <p:spPr bwMode="auto">
          <a:xfrm>
            <a:off x="7933508" y="5479551"/>
            <a:ext cx="1049383" cy="12932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Chapters 11 and 13</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lnSpcReduction="10000"/>
          </a:bodyPr>
          <a:lstStyle/>
          <a:p>
            <a:pPr marL="342900" indent="-342900" algn="l">
              <a:buFont typeface="Arial"/>
              <a:buChar char="•"/>
            </a:pPr>
            <a:r>
              <a:rPr lang="en-US" sz="2000" dirty="0" smtClean="0">
                <a:latin typeface="Nexa Light"/>
                <a:cs typeface="Nexa Light"/>
              </a:rPr>
              <a:t>Issues related </a:t>
            </a:r>
            <a:r>
              <a:rPr lang="en-US" sz="2000" dirty="0">
                <a:latin typeface="Nexa Light"/>
                <a:cs typeface="Nexa Light"/>
              </a:rPr>
              <a:t>to efforts by Debtors in </a:t>
            </a:r>
            <a:r>
              <a:rPr lang="en-US" sz="2000" dirty="0" smtClean="0">
                <a:latin typeface="Nexa Light"/>
                <a:cs typeface="Nexa Light"/>
              </a:rPr>
              <a:t>Chapter </a:t>
            </a:r>
            <a:r>
              <a:rPr lang="en-US" sz="2000" dirty="0">
                <a:latin typeface="Nexa Light"/>
                <a:cs typeface="Nexa Light"/>
              </a:rPr>
              <a:t>13 </a:t>
            </a:r>
            <a:endParaRPr lang="en-US" sz="2000" dirty="0" smtClean="0">
              <a:latin typeface="Nexa Light"/>
              <a:cs typeface="Nexa Light"/>
            </a:endParaRPr>
          </a:p>
          <a:p>
            <a:pPr marL="800100" lvl="1" indent="-342900" algn="l">
              <a:buFont typeface="Arial"/>
              <a:buChar char="•"/>
            </a:pPr>
            <a:r>
              <a:rPr lang="en-US" dirty="0">
                <a:latin typeface="Nexa Light"/>
                <a:cs typeface="Nexa Light"/>
              </a:rPr>
              <a:t>P</a:t>
            </a:r>
            <a:r>
              <a:rPr lang="en-US" dirty="0" smtClean="0">
                <a:latin typeface="Nexa Light"/>
                <a:cs typeface="Nexa Light"/>
              </a:rPr>
              <a:t>lans </a:t>
            </a:r>
            <a:r>
              <a:rPr lang="en-US" dirty="0">
                <a:latin typeface="Nexa Light"/>
                <a:cs typeface="Nexa Light"/>
              </a:rPr>
              <a:t>to compel the transfer of title in properties back to lienholders (who for a variety of reasons do not wish to take title until after a foreclosure) </a:t>
            </a:r>
            <a:endParaRPr lang="en-US" dirty="0" smtClean="0">
              <a:latin typeface="Nexa Light"/>
              <a:cs typeface="Nexa Light"/>
            </a:endParaRPr>
          </a:p>
          <a:p>
            <a:pPr marL="1257300" lvl="2" indent="-342900" algn="l">
              <a:buFont typeface="Arial"/>
              <a:buChar char="•"/>
            </a:pPr>
            <a:r>
              <a:rPr lang="en-US" sz="1400" dirty="0" smtClean="0">
                <a:latin typeface="Nexa Light"/>
                <a:cs typeface="Nexa Light"/>
              </a:rPr>
              <a:t>See </a:t>
            </a:r>
            <a:r>
              <a:rPr lang="en-US" sz="1400" i="1" dirty="0" smtClean="0">
                <a:latin typeface="Nexa Light"/>
              </a:rPr>
              <a:t>In re Rosa, </a:t>
            </a:r>
            <a:r>
              <a:rPr lang="en-US" sz="1400" dirty="0" smtClean="0">
                <a:latin typeface="Nexa Light"/>
              </a:rPr>
              <a:t>2013 WL 3380166 (</a:t>
            </a:r>
            <a:r>
              <a:rPr lang="en-US" sz="1400" dirty="0" err="1" smtClean="0">
                <a:latin typeface="Nexa Light"/>
              </a:rPr>
              <a:t>Bankr</a:t>
            </a:r>
            <a:r>
              <a:rPr lang="en-US" sz="1400" dirty="0" smtClean="0">
                <a:latin typeface="Nexa Light"/>
              </a:rPr>
              <a:t>. D. Haw. 2013) </a:t>
            </a:r>
          </a:p>
          <a:p>
            <a:pPr marL="1714500" lvl="3" indent="-342900" algn="l">
              <a:buFont typeface="Arial"/>
              <a:buChar char="•"/>
            </a:pPr>
            <a:r>
              <a:rPr lang="en-US" sz="1200" dirty="0" smtClean="0">
                <a:latin typeface="Nexa Light"/>
              </a:rPr>
              <a:t>Chapter 13 plan stated that confirmation of the plan by the court would transfer ownership to the lender, and that the order confirming the plan would be recorded like any other deed of conveyance. Lender did not object, plan confirmed.</a:t>
            </a:r>
            <a:endParaRPr lang="en-US" sz="1200" dirty="0" smtClean="0">
              <a:latin typeface="Nexa Light"/>
              <a:cs typeface="Nexa Light"/>
            </a:endParaRPr>
          </a:p>
          <a:p>
            <a:pPr marL="800100" lvl="1" indent="-342900" algn="l">
              <a:buFont typeface="Arial"/>
              <a:buChar char="•"/>
            </a:pPr>
            <a:r>
              <a:rPr lang="en-US" dirty="0" smtClean="0">
                <a:latin typeface="Nexa Light"/>
                <a:cs typeface="Nexa Light"/>
              </a:rPr>
              <a:t>Debt Limits (As of April 1, 2013)</a:t>
            </a:r>
          </a:p>
          <a:p>
            <a:pPr marL="1257300" lvl="2" indent="-342900" algn="l">
              <a:buFont typeface="Arial"/>
              <a:buChar char="•"/>
            </a:pPr>
            <a:r>
              <a:rPr lang="en-US" dirty="0" smtClean="0">
                <a:latin typeface="Nexa Light"/>
                <a:cs typeface="Nexa Light"/>
              </a:rPr>
              <a:t>Secured Debt:  $1,149,525.00</a:t>
            </a:r>
          </a:p>
          <a:p>
            <a:pPr marL="1257300" lvl="2" indent="-342900" algn="l">
              <a:buFont typeface="Arial"/>
              <a:buChar char="•"/>
            </a:pPr>
            <a:r>
              <a:rPr lang="en-US" dirty="0" smtClean="0">
                <a:latin typeface="Nexa Light"/>
                <a:cs typeface="Nexa Light"/>
              </a:rPr>
              <a:t>Unsecured Debt: $383,175.00</a:t>
            </a:r>
          </a:p>
          <a:p>
            <a:pPr marL="1257300" lvl="2" indent="-342900" algn="l">
              <a:buFont typeface="Arial"/>
              <a:buChar char="•"/>
            </a:pPr>
            <a:endParaRPr lang="en-US" dirty="0" smtClean="0">
              <a:latin typeface="Nexa Light"/>
              <a:cs typeface="Nexa Light"/>
            </a:endParaRPr>
          </a:p>
          <a:p>
            <a:pPr marL="1257300" lvl="2" indent="-342900" algn="l"/>
            <a:endParaRPr lang="en-US" sz="1200" dirty="0" smtClean="0">
              <a:latin typeface="Nexa Light"/>
              <a:cs typeface="Nexa Light"/>
            </a:endParaRPr>
          </a:p>
          <a:p>
            <a:pPr marL="342900" indent="-342900" algn="l">
              <a:buFont typeface="Arial"/>
              <a:buChar char="•"/>
            </a:pPr>
            <a:r>
              <a:rPr lang="en-US" sz="2000" dirty="0" smtClean="0">
                <a:latin typeface="Nexa Light"/>
                <a:cs typeface="Nexa Light"/>
              </a:rPr>
              <a:t>Consumer/Individual Chapter 11</a:t>
            </a:r>
            <a:endParaRPr lang="en-US" sz="1200" dirty="0" smtClean="0">
              <a:latin typeface="Nexa Light"/>
              <a:cs typeface="Nexa Light"/>
            </a:endParaRPr>
          </a:p>
          <a:p>
            <a:pPr marL="800100" lvl="1" indent="-342900" algn="l">
              <a:buFont typeface="Arial"/>
              <a:buChar char="•"/>
            </a:pPr>
            <a:r>
              <a:rPr lang="en-US" dirty="0" smtClean="0"/>
              <a:t>Chapter 11 Disclosure Statement</a:t>
            </a:r>
          </a:p>
          <a:p>
            <a:pPr marL="1257300" lvl="2" indent="-342900" algn="l">
              <a:buFont typeface="Arial"/>
              <a:buChar char="•"/>
            </a:pPr>
            <a:r>
              <a:rPr lang="en-US" dirty="0" smtClean="0">
                <a:solidFill>
                  <a:srgbClr val="0070C0"/>
                </a:solidFill>
                <a:latin typeface="Nexa Light"/>
                <a:cs typeface="Nexa Light"/>
              </a:rPr>
              <a:t>http://www.cacb.uscourts.gov/forms/chapter-11-disclosure-statement</a:t>
            </a:r>
          </a:p>
          <a:p>
            <a:pPr marL="1257300" lvl="2" indent="-342900" algn="l">
              <a:buFont typeface="Arial"/>
              <a:buChar char="•"/>
            </a:pPr>
            <a:r>
              <a:rPr lang="en-US" dirty="0" smtClean="0">
                <a:latin typeface="Nexa Light"/>
                <a:cs typeface="Nexa Light"/>
              </a:rPr>
              <a:t>Goal: reduce the cost of chapter 11 for small businesses or individuals, to make it affordable for competent counsel to take on those cases. </a:t>
            </a:r>
          </a:p>
          <a:p>
            <a:pPr marL="1257300" lvl="2" indent="-342900" algn="l">
              <a:buFont typeface="Arial"/>
              <a:buChar char="•"/>
            </a:pPr>
            <a:endParaRPr lang="en-US" dirty="0" smtClean="0">
              <a:latin typeface="Nexa Light"/>
              <a:cs typeface="Nexa Light"/>
            </a:endParaRPr>
          </a:p>
          <a:p>
            <a:pPr marL="800100" lvl="1" indent="-342900" algn="l">
              <a:buFont typeface="Arial"/>
              <a:buChar char="•"/>
            </a:pPr>
            <a:endParaRPr lang="en-US" sz="1200" dirty="0" smtClean="0">
              <a:latin typeface="Nexa Light"/>
              <a:cs typeface="Nexa Light"/>
            </a:endParaRPr>
          </a:p>
          <a:p>
            <a:pPr marL="800100" lvl="1" indent="-342900" algn="l">
              <a:buFont typeface="Arial"/>
              <a:buChar char="•"/>
            </a:pPr>
            <a:endParaRPr lang="en-US" sz="1200" dirty="0" smtClean="0">
              <a:latin typeface="Nexa Light"/>
              <a:cs typeface="Nexa Light"/>
            </a:endParaRP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stk20613pwh-300x300-300x3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3902" y="2835644"/>
            <a:ext cx="1502229" cy="1502229"/>
          </a:xfrm>
          <a:prstGeom prst="rect">
            <a:avLst/>
          </a:prstGeom>
        </p:spPr>
      </p:pic>
    </p:spTree>
    <p:extLst>
      <p:ext uri="{BB962C8B-B14F-4D97-AF65-F5344CB8AC3E}">
        <p14:creationId xmlns:p14="http://schemas.microsoft.com/office/powerpoint/2010/main" val="412624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Automatic Stay</a:t>
            </a:r>
            <a:endParaRPr lang="en-US" sz="4400" dirty="0">
              <a:solidFill>
                <a:schemeClr val="accent4">
                  <a:lumMod val="60000"/>
                  <a:lumOff val="40000"/>
                </a:schemeClr>
              </a:solidFill>
              <a:latin typeface="Nexa Bold"/>
              <a:cs typeface="Nexa Bold"/>
            </a:endParaRPr>
          </a:p>
        </p:txBody>
      </p:sp>
      <p:sp>
        <p:nvSpPr>
          <p:cNvPr id="3" name="Subtitle 2"/>
          <p:cNvSpPr>
            <a:spLocks noGrp="1"/>
          </p:cNvSpPr>
          <p:nvPr>
            <p:ph type="subTitle" idx="1"/>
          </p:nvPr>
        </p:nvSpPr>
        <p:spPr>
          <a:xfrm>
            <a:off x="685800" y="1023042"/>
            <a:ext cx="7772400" cy="5233839"/>
          </a:xfrm>
        </p:spPr>
        <p:txBody>
          <a:bodyPr>
            <a:normAutofit/>
          </a:bodyPr>
          <a:lstStyle/>
          <a:p>
            <a:pPr marL="342900" indent="-342900" algn="l">
              <a:buFont typeface="Arial"/>
              <a:buChar char="•"/>
            </a:pPr>
            <a:r>
              <a:rPr lang="en-US" sz="2000" dirty="0" smtClean="0">
                <a:latin typeface="Nexa Light"/>
                <a:cs typeface="Nexa Light"/>
              </a:rPr>
              <a:t>Multiple filings – the extent of the Automatic Stay if there was one prior dismissal in the one-year prior to filing – 362(c)</a:t>
            </a:r>
          </a:p>
          <a:p>
            <a:pPr marL="342900" indent="-342900" algn="l"/>
            <a:endParaRPr lang="en-US" sz="2000" dirty="0" smtClean="0">
              <a:latin typeface="Nexa Light"/>
              <a:cs typeface="Nexa Light"/>
            </a:endParaRPr>
          </a:p>
          <a:p>
            <a:pPr marL="800100" lvl="1" indent="-342900" algn="l">
              <a:buFont typeface="Arial"/>
              <a:buChar char="•"/>
            </a:pPr>
            <a:r>
              <a:rPr lang="en-US" sz="1400" i="1" dirty="0" err="1" smtClean="0">
                <a:latin typeface="Nexa Light"/>
                <a:cs typeface="Nexa Light"/>
              </a:rPr>
              <a:t>Reswick</a:t>
            </a:r>
            <a:r>
              <a:rPr lang="en-US" sz="1400" i="1" dirty="0" smtClean="0">
                <a:latin typeface="Nexa Light"/>
                <a:cs typeface="Nexa Light"/>
              </a:rPr>
              <a:t> v. </a:t>
            </a:r>
            <a:r>
              <a:rPr lang="en-US" sz="1400" i="1" dirty="0" err="1" smtClean="0">
                <a:latin typeface="Nexa Light"/>
                <a:cs typeface="Nexa Light"/>
              </a:rPr>
              <a:t>Reswick</a:t>
            </a:r>
            <a:r>
              <a:rPr lang="en-US" sz="1400" i="1" dirty="0" smtClean="0">
                <a:latin typeface="Nexa Light"/>
                <a:cs typeface="Nexa Light"/>
              </a:rPr>
              <a:t> (In re </a:t>
            </a:r>
            <a:r>
              <a:rPr lang="en-US" sz="1400" i="1" dirty="0" err="1" smtClean="0">
                <a:latin typeface="Nexa Light"/>
                <a:cs typeface="Nexa Light"/>
              </a:rPr>
              <a:t>Reswick</a:t>
            </a:r>
            <a:r>
              <a:rPr lang="en-US" sz="1400" i="1" dirty="0" smtClean="0">
                <a:latin typeface="Nexa Light"/>
                <a:cs typeface="Nexa Light"/>
              </a:rPr>
              <a:t>), </a:t>
            </a:r>
            <a:r>
              <a:rPr lang="en-US" sz="1400" dirty="0" smtClean="0">
                <a:latin typeface="Nexa Light"/>
                <a:cs typeface="Nexa Light"/>
              </a:rPr>
              <a:t>446 B.R. 362 (B.A.P. 9th Cir. 2011)</a:t>
            </a:r>
          </a:p>
          <a:p>
            <a:pPr marL="1257300" lvl="2" indent="-342900" algn="l">
              <a:buFont typeface="Arial"/>
              <a:buChar char="•"/>
            </a:pPr>
            <a:r>
              <a:rPr lang="en-US" sz="1200" dirty="0" smtClean="0">
                <a:latin typeface="Nexa Light"/>
                <a:cs typeface="Nexa Light"/>
              </a:rPr>
              <a:t>BAP held that when a debtor commences a second bankruptcy case within a year of the earlier bankruptcy case's dismissal, the automatic stay terminates </a:t>
            </a:r>
            <a:r>
              <a:rPr lang="en-US" sz="1200" b="1" dirty="0" smtClean="0">
                <a:latin typeface="Nexa Light"/>
                <a:cs typeface="Nexa Light"/>
              </a:rPr>
              <a:t>in its entirety </a:t>
            </a:r>
            <a:r>
              <a:rPr lang="en-US" sz="1200" dirty="0" smtClean="0">
                <a:latin typeface="Nexa Light"/>
                <a:cs typeface="Nexa Light"/>
              </a:rPr>
              <a:t>on the 30th day after the second petition date.</a:t>
            </a:r>
          </a:p>
          <a:p>
            <a:pPr marL="1257300" lvl="2" indent="-342900" algn="l"/>
            <a:endParaRPr lang="en-US" sz="1200" dirty="0" smtClean="0">
              <a:latin typeface="Nexa Light"/>
              <a:cs typeface="Nexa Light"/>
            </a:endParaRPr>
          </a:p>
          <a:p>
            <a:pPr marL="1257300" lvl="2" indent="-342900" algn="l"/>
            <a:r>
              <a:rPr lang="en-US" sz="1200" dirty="0" smtClean="0">
                <a:latin typeface="Nexa Light"/>
                <a:cs typeface="Nexa Light"/>
              </a:rPr>
              <a:t>				</a:t>
            </a:r>
            <a:r>
              <a:rPr lang="en-US" sz="2000" dirty="0" smtClean="0">
                <a:latin typeface="Nexa Light"/>
                <a:cs typeface="Nexa Light"/>
              </a:rPr>
              <a:t>VS.</a:t>
            </a:r>
          </a:p>
          <a:p>
            <a:pPr marL="1257300" lvl="2" indent="-342900" algn="l"/>
            <a:endParaRPr lang="en-US" sz="2000" dirty="0" smtClean="0">
              <a:latin typeface="Nexa Light"/>
              <a:cs typeface="Nexa Light"/>
            </a:endParaRPr>
          </a:p>
          <a:p>
            <a:pPr marL="800100" lvl="1" indent="-342900" algn="l">
              <a:buFont typeface="Arial"/>
              <a:buChar char="•"/>
            </a:pPr>
            <a:r>
              <a:rPr lang="en-US" sz="1400" i="1" dirty="0" smtClean="0">
                <a:latin typeface="Nexa Light"/>
              </a:rPr>
              <a:t>Holcomb v. Hardeman (In re Holcomb), </a:t>
            </a:r>
            <a:r>
              <a:rPr lang="en-US" sz="1400" dirty="0" smtClean="0">
                <a:latin typeface="Nexa Light"/>
              </a:rPr>
              <a:t>380 B.R. 813 (B.A.P. 1Oth Cir. 2008)</a:t>
            </a:r>
          </a:p>
          <a:p>
            <a:pPr marL="1257300" lvl="2" indent="-342900" algn="l">
              <a:buFont typeface="Arial"/>
              <a:buChar char="•"/>
            </a:pPr>
            <a:r>
              <a:rPr lang="en-US" sz="1200" dirty="0" smtClean="0">
                <a:latin typeface="Nexa Light"/>
                <a:cs typeface="Nexa Light"/>
              </a:rPr>
              <a:t>BAP held that </a:t>
            </a:r>
            <a:r>
              <a:rPr lang="en-US" sz="1200" dirty="0" smtClean="0">
                <a:latin typeface="Nexa Light"/>
              </a:rPr>
              <a:t>stay terminates only as to the debtor and the debtor's property after thirty days and does not terminate as to property of the estate.</a:t>
            </a:r>
          </a:p>
          <a:p>
            <a:pPr marL="1257300" lvl="2" indent="-342900" algn="l">
              <a:buFont typeface="Arial"/>
              <a:buChar char="•"/>
            </a:pPr>
            <a:endParaRPr lang="en-US" sz="1400" dirty="0" smtClean="0">
              <a:latin typeface="Nexa Light"/>
            </a:endParaRPr>
          </a:p>
          <a:p>
            <a:pPr marL="800100" lvl="1" indent="-342900" algn="l">
              <a:buFont typeface="Arial"/>
              <a:buChar char="•"/>
            </a:pPr>
            <a:r>
              <a:rPr lang="en-US" sz="1400" i="1" dirty="0" err="1" smtClean="0">
                <a:latin typeface="Nexa Light"/>
                <a:cs typeface="Nexa Light"/>
              </a:rPr>
              <a:t>Jumpp</a:t>
            </a:r>
            <a:r>
              <a:rPr lang="en-US" sz="1400" i="1" dirty="0" smtClean="0">
                <a:latin typeface="Nexa Light"/>
                <a:cs typeface="Nexa Light"/>
              </a:rPr>
              <a:t> v. Chase Home Fin. (In re </a:t>
            </a:r>
            <a:r>
              <a:rPr lang="en-US" sz="1400" i="1" dirty="0" err="1" smtClean="0">
                <a:latin typeface="Nexa Light"/>
                <a:cs typeface="Nexa Light"/>
              </a:rPr>
              <a:t>Jumpp</a:t>
            </a:r>
            <a:r>
              <a:rPr lang="en-US" sz="1400" i="1" dirty="0" smtClean="0">
                <a:latin typeface="Nexa Light"/>
                <a:cs typeface="Nexa Light"/>
              </a:rPr>
              <a:t>),</a:t>
            </a:r>
            <a:r>
              <a:rPr lang="en-US" sz="1400" dirty="0" smtClean="0">
                <a:latin typeface="Nexa Light"/>
                <a:cs typeface="Nexa Light"/>
              </a:rPr>
              <a:t> 356 B.R. 789 (B.A.P. 1st Cir. 2006)</a:t>
            </a:r>
          </a:p>
          <a:p>
            <a:pPr marL="1257300" lvl="2" indent="-342900" algn="l">
              <a:buFont typeface="Arial"/>
              <a:buChar char="•"/>
            </a:pPr>
            <a:r>
              <a:rPr lang="en-US" sz="1200" dirty="0" smtClean="0">
                <a:latin typeface="Nexa Light"/>
              </a:rPr>
              <a:t>Section 362(c)(3)(A) provides that if a debtor had a prior case dismissed within a year:  the stay under subsection (a) with respect to any action taken with respect to a debt or property securing such debt or with respect to any lease shall terminate </a:t>
            </a:r>
            <a:r>
              <a:rPr lang="en-US" sz="1200" b="1" dirty="0" smtClean="0">
                <a:latin typeface="Nexa Light"/>
              </a:rPr>
              <a:t>with respect to the debtor </a:t>
            </a:r>
            <a:r>
              <a:rPr lang="en-US" sz="1200" dirty="0" smtClean="0">
                <a:latin typeface="Nexa Light"/>
              </a:rPr>
              <a:t>on the 30th day after the filing of the later case. – No complete termination </a:t>
            </a:r>
          </a:p>
        </p:txBody>
      </p:sp>
      <p:pic>
        <p:nvPicPr>
          <p:cNvPr id="4" name="Picture 3" descr="ANSWERS_14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utomatic-sta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403" y="2970147"/>
            <a:ext cx="774014" cy="774014"/>
          </a:xfrm>
          <a:prstGeom prst="rect">
            <a:avLst/>
          </a:prstGeom>
        </p:spPr>
      </p:pic>
    </p:spTree>
    <p:extLst>
      <p:ext uri="{BB962C8B-B14F-4D97-AF65-F5344CB8AC3E}">
        <p14:creationId xmlns:p14="http://schemas.microsoft.com/office/powerpoint/2010/main" val="92481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909"/>
            <a:ext cx="7772400" cy="674998"/>
          </a:xfrm>
        </p:spPr>
        <p:txBody>
          <a:bodyPr/>
          <a:lstStyle/>
          <a:p>
            <a:r>
              <a:rPr lang="en-US" sz="4400" dirty="0" smtClean="0">
                <a:solidFill>
                  <a:srgbClr val="BEA388"/>
                </a:solidFill>
                <a:latin typeface="Nexa Bold"/>
                <a:cs typeface="Nexa Bold"/>
              </a:rPr>
              <a:t>Discussion Points</a:t>
            </a:r>
            <a:endParaRPr lang="en-US" sz="4400" dirty="0">
              <a:solidFill>
                <a:schemeClr val="accent4">
                  <a:lumMod val="60000"/>
                  <a:lumOff val="40000"/>
                </a:schemeClr>
              </a:solidFill>
              <a:latin typeface="Nexa Bold"/>
              <a:cs typeface="Nexa Bold"/>
            </a:endParaRPr>
          </a:p>
        </p:txBody>
      </p:sp>
      <p:pic>
        <p:nvPicPr>
          <p:cNvPr id="4" name="Picture 3" descr="ANSWERS_14_logo.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8750" y="6256882"/>
            <a:ext cx="2225922" cy="589062"/>
          </a:xfrm>
          <a:prstGeom prst="rect">
            <a:avLst/>
          </a:prstGeom>
        </p:spPr>
      </p:pic>
      <p:cxnSp>
        <p:nvCxnSpPr>
          <p:cNvPr id="8" name="Straight Connector 7"/>
          <p:cNvCxnSpPr/>
          <p:nvPr/>
        </p:nvCxnSpPr>
        <p:spPr>
          <a:xfrm flipH="1">
            <a:off x="685800" y="828907"/>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ubtitle 4"/>
          <p:cNvSpPr>
            <a:spLocks noGrp="1"/>
          </p:cNvSpPr>
          <p:nvPr>
            <p:ph type="subTitle" idx="1"/>
          </p:nvPr>
        </p:nvSpPr>
        <p:spPr/>
        <p:txBody>
          <a:bodyPr/>
          <a:lstStyle/>
          <a:p>
            <a:endParaRPr lang="en-US"/>
          </a:p>
        </p:txBody>
      </p:sp>
      <p:pic>
        <p:nvPicPr>
          <p:cNvPr id="9" name="Picture 8"/>
          <p:cNvPicPr>
            <a:picLocks/>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098303" y="1105648"/>
            <a:ext cx="7074522" cy="4909951"/>
          </a:xfrm>
          <a:prstGeom prst="rect">
            <a:avLst/>
          </a:prstGeom>
        </p:spPr>
      </p:pic>
    </p:spTree>
    <p:extLst>
      <p:ext uri="{BB962C8B-B14F-4D97-AF65-F5344CB8AC3E}">
        <p14:creationId xmlns:p14="http://schemas.microsoft.com/office/powerpoint/2010/main" val="3051675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1">
      <a:dk1>
        <a:sysClr val="windowText" lastClr="000000"/>
      </a:dk1>
      <a:lt1>
        <a:sysClr val="window" lastClr="FFFFFF"/>
      </a:lt1>
      <a:dk2>
        <a:srgbClr val="19398B"/>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2706</TotalTime>
  <Words>944</Words>
  <Application>Microsoft Macintosh PowerPoint</Application>
  <PresentationFormat>On-screen Show (4:3)</PresentationFormat>
  <Paragraphs>111</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Executive</vt:lpstr>
      <vt:lpstr>Custom Design</vt:lpstr>
      <vt:lpstr>Bankruptcy 2014 </vt:lpstr>
      <vt:lpstr>PowerPoint Presentation</vt:lpstr>
      <vt:lpstr>Questions for the Panelists?</vt:lpstr>
      <vt:lpstr>Lien Strips</vt:lpstr>
      <vt:lpstr>Recent Decisions</vt:lpstr>
      <vt:lpstr>Hot Topics</vt:lpstr>
      <vt:lpstr>Chapters 11 and 13</vt:lpstr>
      <vt:lpstr>Automatic Stay</vt:lpstr>
      <vt:lpstr>Discussion Points</vt:lpstr>
      <vt:lpstr>Discussion Points</vt:lpstr>
      <vt:lpstr>Questions for the Panelists?</vt:lpstr>
    </vt:vector>
  </TitlesOfParts>
  <Company>ALFN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Cade Holleman</dc:creator>
  <cp:lastModifiedBy>ALFN</cp:lastModifiedBy>
  <cp:revision>65</cp:revision>
  <dcterms:created xsi:type="dcterms:W3CDTF">2014-06-02T17:36:34Z</dcterms:created>
  <dcterms:modified xsi:type="dcterms:W3CDTF">2014-07-16T16:09:30Z</dcterms:modified>
</cp:coreProperties>
</file>