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7" r:id="rId4"/>
    <p:sldId id="270" r:id="rId5"/>
    <p:sldId id="279" r:id="rId6"/>
    <p:sldId id="258" r:id="rId7"/>
    <p:sldId id="259" r:id="rId8"/>
    <p:sldId id="265" r:id="rId9"/>
    <p:sldId id="260" r:id="rId10"/>
    <p:sldId id="266" r:id="rId11"/>
    <p:sldId id="267" r:id="rId12"/>
    <p:sldId id="268" r:id="rId13"/>
    <p:sldId id="269" r:id="rId14"/>
    <p:sldId id="262" r:id="rId15"/>
    <p:sldId id="278" r:id="rId16"/>
    <p:sldId id="263" r:id="rId17"/>
    <p:sldId id="271" r:id="rId18"/>
    <p:sldId id="272" r:id="rId19"/>
    <p:sldId id="273" r:id="rId20"/>
    <p:sldId id="274" r:id="rId21"/>
    <p:sldId id="277" r:id="rId22"/>
    <p:sldId id="275" r:id="rId23"/>
    <p:sldId id="276" r:id="rId24"/>
    <p:sldId id="264"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12"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E2B8F-0582-C040-AB7C-953DEB70416E}" type="datetimeFigureOut">
              <a:rPr lang="en-US" smtClean="0"/>
              <a:t>7/16/14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C9AD1-E7DD-0548-8ED8-47DAF23F3AD4}" type="slidenum">
              <a:rPr lang="en-US" smtClean="0"/>
              <a:t>‹#›</a:t>
            </a:fld>
            <a:endParaRPr lang="en-US"/>
          </a:p>
        </p:txBody>
      </p:sp>
    </p:spTree>
    <p:extLst>
      <p:ext uri="{BB962C8B-B14F-4D97-AF65-F5344CB8AC3E}">
        <p14:creationId xmlns:p14="http://schemas.microsoft.com/office/powerpoint/2010/main" val="25817765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CFPB regulations have been in effect for about 6 months now- what impact have you seen from the new regulations?
https://</a:t>
            </a:r>
            <a:r>
              <a:rPr lang="en-US" dirty="0" err="1" smtClean="0"/>
              <a:t>www.polleverywhere.com</a:t>
            </a:r>
            <a:r>
              <a:rPr lang="en-US" dirty="0" smtClean="0"/>
              <a:t>/</a:t>
            </a:r>
            <a:r>
              <a:rPr lang="en-US" dirty="0" err="1" smtClean="0"/>
              <a:t>multiple_choice_polls</a:t>
            </a:r>
            <a:r>
              <a:rPr lang="en-US" smtClean="0"/>
              <a:t>/JozoLKaqU8ii5hs#!/my/polls</a:t>
            </a:r>
          </a:p>
          <a:p>
            <a:endParaRPr lang="en-US"/>
          </a:p>
        </p:txBody>
      </p:sp>
      <p:sp>
        <p:nvSpPr>
          <p:cNvPr id="4" name="Slide Number Placeholder 3"/>
          <p:cNvSpPr>
            <a:spLocks noGrp="1"/>
          </p:cNvSpPr>
          <p:nvPr>
            <p:ph type="sldNum" sz="quarter" idx="10"/>
          </p:nvPr>
        </p:nvSpPr>
        <p:spPr/>
        <p:txBody>
          <a:bodyPr/>
          <a:lstStyle/>
          <a:p>
            <a:fld id="{1F3C9AD1-E7DD-0548-8ED8-47DAF23F3AD4}" type="slidenum">
              <a:rPr lang="en-US" smtClean="0"/>
              <a:t>14</a:t>
            </a:fld>
            <a:endParaRPr lang="en-US"/>
          </a:p>
        </p:txBody>
      </p:sp>
    </p:spTree>
    <p:extLst>
      <p:ext uri="{BB962C8B-B14F-4D97-AF65-F5344CB8AC3E}">
        <p14:creationId xmlns:p14="http://schemas.microsoft.com/office/powerpoint/2010/main" val="101987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Due to the conflict in the interpretation of the FDCPA throughout the country, have the servicers or law firms seen an uptick in allegations of violations or threats of lawsuits?
https://</a:t>
            </a:r>
            <a:r>
              <a:rPr lang="en-US" dirty="0" err="1" smtClean="0"/>
              <a:t>www.polleverywhere.com</a:t>
            </a:r>
            <a:r>
              <a:rPr lang="en-US" dirty="0" smtClean="0"/>
              <a:t>/</a:t>
            </a:r>
            <a:r>
              <a:rPr lang="en-US" dirty="0" err="1" smtClean="0"/>
              <a:t>multiple_choice_polls</a:t>
            </a:r>
            <a:r>
              <a:rPr lang="en-US" dirty="0" smtClean="0"/>
              <a:t>/opkUE27FQZKhHlT#!/my/polls</a:t>
            </a:r>
          </a:p>
          <a:p>
            <a:endParaRPr lang="en-US" dirty="0"/>
          </a:p>
        </p:txBody>
      </p:sp>
      <p:sp>
        <p:nvSpPr>
          <p:cNvPr id="4" name="Slide Number Placeholder 3"/>
          <p:cNvSpPr>
            <a:spLocks noGrp="1"/>
          </p:cNvSpPr>
          <p:nvPr>
            <p:ph type="sldNum" sz="quarter" idx="10"/>
          </p:nvPr>
        </p:nvSpPr>
        <p:spPr/>
        <p:txBody>
          <a:bodyPr/>
          <a:lstStyle/>
          <a:p>
            <a:fld id="{1F3C9AD1-E7DD-0548-8ED8-47DAF23F3AD4}" type="slidenum">
              <a:rPr lang="en-US" smtClean="0"/>
              <a:t>20</a:t>
            </a:fld>
            <a:endParaRPr lang="en-US"/>
          </a:p>
        </p:txBody>
      </p:sp>
    </p:spTree>
    <p:extLst>
      <p:ext uri="{BB962C8B-B14F-4D97-AF65-F5344CB8AC3E}">
        <p14:creationId xmlns:p14="http://schemas.microsoft.com/office/powerpoint/2010/main" val="372653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29408-789C-CE4C-9621-89140B8D99C1}" type="datetimeFigureOut">
              <a:rPr lang="en-US" smtClean="0"/>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9995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29408-789C-CE4C-9621-89140B8D99C1}" type="datetimeFigureOut">
              <a:rPr lang="en-US" smtClean="0"/>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258529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29408-789C-CE4C-9621-89140B8D99C1}" type="datetimeFigureOut">
              <a:rPr lang="en-US" smtClean="0"/>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54034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29408-789C-CE4C-9621-89140B8D99C1}" type="datetimeFigureOut">
              <a:rPr lang="en-US" smtClean="0"/>
              <a:t>7/16/14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317271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29408-789C-CE4C-9621-89140B8D99C1}" type="datetimeFigureOut">
              <a:rPr lang="en-US" smtClean="0"/>
              <a:t>7/16/14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3693088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29408-789C-CE4C-9621-89140B8D99C1}" type="datetimeFigureOut">
              <a:rPr lang="en-US" smtClean="0"/>
              <a:t>7/16/14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234486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29408-789C-CE4C-9621-89140B8D99C1}" type="datetimeFigureOut">
              <a:rPr lang="en-US" smtClean="0"/>
              <a:t>7/16/14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316657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29408-789C-CE4C-9621-89140B8D99C1}" type="datetimeFigureOut">
              <a:rPr lang="en-US" smtClean="0"/>
              <a:t>7/16/14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261137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7/16/14</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29408-789C-CE4C-9621-89140B8D99C1}" type="datetimeFigureOut">
              <a:rPr lang="en-US" smtClean="0"/>
              <a:t>7/16/14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3875618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29408-789C-CE4C-9621-89140B8D99C1}" type="datetimeFigureOut">
              <a:rPr lang="en-US" smtClean="0"/>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165715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29408-789C-CE4C-9621-89140B8D99C1}" type="datetimeFigureOut">
              <a:rPr lang="en-US" smtClean="0"/>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t>‹#›</a:t>
            </a:fld>
            <a:endParaRPr lang="en-US"/>
          </a:p>
        </p:txBody>
      </p:sp>
    </p:spTree>
    <p:extLst>
      <p:ext uri="{BB962C8B-B14F-4D97-AF65-F5344CB8AC3E}">
        <p14:creationId xmlns:p14="http://schemas.microsoft.com/office/powerpoint/2010/main" val="126974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7/16/14</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7/16/14</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7/16/14</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0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SLIDE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7/16/14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userDrawn="1"/>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baseline="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29408-789C-CE4C-9621-89140B8D99C1}" type="datetimeFigureOut">
              <a:rPr lang="en-US" smtClean="0"/>
              <a:t>7/16/14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D6EA0-5BC5-994F-A640-2FA415EEEC05}" type="slidenum">
              <a:rPr lang="en-US" smtClean="0"/>
              <a:t>‹#›</a:t>
            </a:fld>
            <a:endParaRPr lang="en-US"/>
          </a:p>
        </p:txBody>
      </p:sp>
    </p:spTree>
    <p:extLst>
      <p:ext uri="{BB962C8B-B14F-4D97-AF65-F5344CB8AC3E}">
        <p14:creationId xmlns:p14="http://schemas.microsoft.com/office/powerpoint/2010/main" val="2878546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khammond@weinerlaw.com" TargetMode="External"/><Relationship Id="rId4" Type="http://schemas.openxmlformats.org/officeDocument/2006/relationships/image" Target="../media/image4.png"/><Relationship Id="rId5" Type="http://schemas.openxmlformats.org/officeDocument/2006/relationships/hyperlink" Target="mailto:carchibald@mtb.com" TargetMode="External"/><Relationship Id="rId6" Type="http://schemas.openxmlformats.org/officeDocument/2006/relationships/hyperlink" Target="mailto:BSayer@klatt-law.com" TargetMode="External"/><Relationship Id="rId7" Type="http://schemas.openxmlformats.org/officeDocument/2006/relationships/image" Target="../media/image5.emf"/><Relationship Id="rId8" Type="http://schemas.openxmlformats.org/officeDocument/2006/relationships/image" Target="../media/image6.emf"/><Relationship Id="rId9"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s://www.polleverywhere.com/free_text_polls/qhxA3BwL9OfUg3P/web" TargetMode="External"/><Relationship Id="rId4" Type="http://schemas.openxmlformats.org/officeDocument/2006/relationships/hyperlink" Target="https://www.polleverywhere.com/alfn"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mailto:mgilbert@gilbertgrouplaw.com" TargetMode="External"/><Relationship Id="rId5" Type="http://schemas.openxmlformats.org/officeDocument/2006/relationships/hyperlink" Target="mailto:Samantha.Gramsas@sls.net" TargetMode="External"/><Relationship Id="rId6" Type="http://schemas.openxmlformats.org/officeDocument/2006/relationships/image" Target="../media/image8.emf"/><Relationship Id="rId7" Type="http://schemas.openxmlformats.org/officeDocument/2006/relationships/hyperlink" Target="mailto:EWellborn@erwlaw.com" TargetMode="External"/><Relationship Id="rId8" Type="http://schemas.openxmlformats.org/officeDocument/2006/relationships/image" Target="../media/image9.emf"/><Relationship Id="rId9"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s://www.polleverywhere.com/free_text_polls/qhxA3BwL9OfUg3P/web" TargetMode="External"/><Relationship Id="rId4" Type="http://schemas.openxmlformats.org/officeDocument/2006/relationships/hyperlink" Target="https://www.polleverywhere.com/alfn"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17999"/>
            <a:ext cx="9144000" cy="1032376"/>
          </a:xfrm>
        </p:spPr>
        <p:txBody>
          <a:bodyPr/>
          <a:lstStyle/>
          <a:p>
            <a:r>
              <a:rPr lang="en-US" sz="5800" dirty="0">
                <a:solidFill>
                  <a:schemeClr val="bg2">
                    <a:lumMod val="25000"/>
                  </a:schemeClr>
                </a:solidFill>
                <a:latin typeface="Nexa Bold"/>
                <a:cs typeface="Nexa Bold"/>
              </a:rPr>
              <a:t>Hot Topics in Foreclosure</a:t>
            </a:r>
          </a:p>
        </p:txBody>
      </p:sp>
      <p:pic>
        <p:nvPicPr>
          <p:cNvPr id="4" name="Picture 3" descr="ANSWERS_14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13401"/>
            <a:ext cx="7772400" cy="2056867"/>
          </a:xfrm>
          <a:prstGeom prst="rect">
            <a:avLst/>
          </a:prstGeom>
        </p:spPr>
      </p:pic>
      <p:cxnSp>
        <p:nvCxnSpPr>
          <p:cNvPr id="8" name="Straight Connector 7"/>
          <p:cNvCxnSpPr/>
          <p:nvPr/>
        </p:nvCxnSpPr>
        <p:spPr>
          <a:xfrm flipH="1">
            <a:off x="685800" y="2281302"/>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685800" y="5805793"/>
            <a:ext cx="7772400" cy="52644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dirty="0" smtClean="0">
                <a:latin typeface="Nexa Light"/>
                <a:cs typeface="Nexa Light"/>
              </a:rPr>
              <a:t>TUESDAY, JULY 22 | BROADMOOR HALL D</a:t>
            </a:r>
          </a:p>
        </p:txBody>
      </p:sp>
      <p:cxnSp>
        <p:nvCxnSpPr>
          <p:cNvPr id="10" name="Straight Connector 9"/>
          <p:cNvCxnSpPr/>
          <p:nvPr/>
        </p:nvCxnSpPr>
        <p:spPr>
          <a:xfrm flipH="1">
            <a:off x="3847783" y="5625647"/>
            <a:ext cx="16320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44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177" y="-74705"/>
            <a:ext cx="8740588" cy="1538940"/>
          </a:xfrm>
        </p:spPr>
        <p:txBody>
          <a:bodyPr/>
          <a:lstStyle/>
          <a:p>
            <a:r>
              <a:rPr lang="en-US" sz="2000" dirty="0">
                <a:solidFill>
                  <a:srgbClr val="BEA388"/>
                </a:solidFill>
                <a:latin typeface="Nexa Bold"/>
                <a:cs typeface="Nexa Bold"/>
              </a:rPr>
              <a:t>United States of America v. Forest Hill Gardens East Condominium Association, Inc., </a:t>
            </a:r>
            <a:br>
              <a:rPr lang="en-US" sz="2000" dirty="0">
                <a:solidFill>
                  <a:srgbClr val="BEA388"/>
                </a:solidFill>
                <a:latin typeface="Nexa Bold"/>
                <a:cs typeface="Nexa Bold"/>
              </a:rPr>
            </a:br>
            <a:r>
              <a:rPr lang="en-US" sz="2000" dirty="0" smtClean="0">
                <a:solidFill>
                  <a:srgbClr val="BEA388"/>
                </a:solidFill>
                <a:latin typeface="Nexa Bold"/>
                <a:cs typeface="Nexa Bold"/>
              </a:rPr>
              <a:t>No</a:t>
            </a:r>
            <a:r>
              <a:rPr lang="en-US" sz="2000" dirty="0">
                <a:solidFill>
                  <a:srgbClr val="BEA388"/>
                </a:solidFill>
                <a:latin typeface="Nexa Bold"/>
                <a:cs typeface="Nexa Bold"/>
              </a:rPr>
              <a:t>. 13-80513-CV (S.D. Fla. 2013)</a:t>
            </a:r>
            <a:br>
              <a:rPr lang="en-US" sz="2000" dirty="0">
                <a:solidFill>
                  <a:srgbClr val="BEA388"/>
                </a:solidFill>
                <a:latin typeface="Nexa Bold"/>
                <a:cs typeface="Nexa Bold"/>
              </a:rPr>
            </a:br>
            <a:endParaRPr lang="en-US" sz="20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223635"/>
            <a:ext cx="7772400" cy="5233839"/>
          </a:xfrm>
        </p:spPr>
        <p:txBody>
          <a:bodyPr>
            <a:normAutofit/>
          </a:bodyPr>
          <a:lstStyle/>
          <a:p>
            <a:pPr marL="342900" indent="-342900" algn="l">
              <a:buFont typeface="Arial"/>
              <a:buChar char="•"/>
            </a:pPr>
            <a:r>
              <a:rPr lang="en-US" sz="2000" dirty="0">
                <a:latin typeface="Nexa Light"/>
                <a:cs typeface="Nexa Light"/>
              </a:rPr>
              <a:t> “[w]hat is the financial obligation of a foreclosing mortgagee to a condominium association when the unit owner not only defaulted on the mortgage but also failed to pay condominium assessments?” </a:t>
            </a:r>
            <a:endParaRPr lang="en-US" sz="2000" dirty="0" smtClean="0">
              <a:latin typeface="Nexa Light"/>
              <a:cs typeface="Nexa Light"/>
            </a:endParaRP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COA claimed that mortgagee liable not only for all unpaid assessments, but also for other fees and charges allegedly incurred, such as attorney’s fees, interest, late fees, and collection </a:t>
            </a:r>
            <a:r>
              <a:rPr lang="en-US" sz="2000" dirty="0" smtClean="0">
                <a:latin typeface="Nexa Light"/>
                <a:cs typeface="Nexa Light"/>
              </a:rPr>
              <a:t>costs</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Mortgagee argued entitled to the “safe harbor” </a:t>
            </a:r>
            <a:r>
              <a:rPr lang="en-US" sz="2000" dirty="0" smtClean="0">
                <a:latin typeface="Nexa Light"/>
                <a:cs typeface="Nexa Light"/>
              </a:rPr>
              <a:t>protection</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Court found that mortgagee not liable for other charges including attorney’s fees, interest, late fees, and collection costs additional to the unpaid assessments. </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38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Declarations</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Declaration of Condominium and Declaration of Covenants may contain restrictions and specific rules. </a:t>
            </a:r>
            <a:endParaRPr lang="en-US" sz="2000" dirty="0" smtClean="0">
              <a:latin typeface="Nexa Light"/>
              <a:cs typeface="Nexa Light"/>
            </a:endParaRP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“Restrictions found within a Declaration are afforded a strong presumption of validity, and a reasonable unambiguous restriction will be enforced according to the intent of the parties as expressed by the clear and ordinary meaning of its terms . . . ." Coral Lakes Community Association, Inc., v. </a:t>
            </a:r>
            <a:r>
              <a:rPr lang="en-US" sz="2000" dirty="0" err="1">
                <a:latin typeface="Nexa Light"/>
                <a:cs typeface="Nexa Light"/>
              </a:rPr>
              <a:t>Busey</a:t>
            </a:r>
            <a:r>
              <a:rPr lang="en-US" sz="2000" dirty="0">
                <a:latin typeface="Nexa Light"/>
                <a:cs typeface="Nexa Light"/>
              </a:rPr>
              <a:t> Bank, Case No. 2D08-5062 (Fla. 2d DCA 2010), as quoted in Shields v. Andros Isle Prop. Owners </a:t>
            </a:r>
            <a:r>
              <a:rPr lang="en-US" sz="2000" dirty="0" err="1">
                <a:latin typeface="Nexa Light"/>
                <a:cs typeface="Nexa Light"/>
              </a:rPr>
              <a:t>Ass’n</a:t>
            </a:r>
            <a:r>
              <a:rPr lang="en-US" sz="2000" dirty="0">
                <a:latin typeface="Nexa Light"/>
                <a:cs typeface="Nexa Light"/>
              </a:rPr>
              <a:t>, 872 So.2d 1003, 1005–06 (Fla. 4th DCA 2004). </a:t>
            </a:r>
            <a:endParaRPr lang="en-US" sz="2000" dirty="0" smtClean="0">
              <a:latin typeface="Nexa Light"/>
              <a:cs typeface="Nexa Light"/>
            </a:endParaRP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Statutes cannot disturb or impair a prior established contractual relationship. </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74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Best Practices</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Request estoppel </a:t>
            </a:r>
            <a:r>
              <a:rPr lang="en-US" sz="2000" dirty="0" err="1">
                <a:latin typeface="Nexa Light"/>
                <a:cs typeface="Nexa Light"/>
              </a:rPr>
              <a:t>asap</a:t>
            </a:r>
            <a:r>
              <a:rPr lang="en-US" sz="2000" dirty="0">
                <a:latin typeface="Nexa Light"/>
                <a:cs typeface="Nexa Light"/>
              </a:rPr>
              <a:t> after title, pay reasonable estoppel </a:t>
            </a:r>
            <a:r>
              <a:rPr lang="en-US" sz="2000" dirty="0" smtClean="0">
                <a:latin typeface="Nexa Light"/>
                <a:cs typeface="Nexa Light"/>
              </a:rPr>
              <a:t>fee</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Refer to Declarations, part of title search, for information such as the amount of interest, late payments, etc</a:t>
            </a:r>
            <a:r>
              <a:rPr lang="en-US" sz="2000" dirty="0" smtClean="0">
                <a:latin typeface="Nexa Light"/>
                <a:cs typeface="Nexa Light"/>
              </a:rPr>
              <a:t>.</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Request ledgers and invoices from the Association to ensure that the Association is seeking legitimate payments</a:t>
            </a:r>
            <a:r>
              <a:rPr lang="en-US" sz="2000" dirty="0" smtClean="0">
                <a:latin typeface="Nexa Light"/>
                <a:cs typeface="Nexa Light"/>
              </a:rPr>
              <a:t>.</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Pay any assessments that come due after obtaining Certificate of Title, even if there is a disagreement regarding assessments that came due prior to obtaining title, to demonstrates good faith, avoid late fees and interest.</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22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471" y="153909"/>
            <a:ext cx="8830235" cy="674998"/>
          </a:xfrm>
        </p:spPr>
        <p:txBody>
          <a:bodyPr/>
          <a:lstStyle/>
          <a:p>
            <a:r>
              <a:rPr lang="en-US" sz="4400" dirty="0">
                <a:solidFill>
                  <a:srgbClr val="BEA388"/>
                </a:solidFill>
                <a:latin typeface="Nexa Bold"/>
                <a:cs typeface="Nexa Bold"/>
              </a:rPr>
              <a:t>CFPB Holds in Judicial States</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As of January 10, 2014, CFPB implemented new procedures for Loss Mitigation Workouts for Mortgage </a:t>
            </a:r>
            <a:r>
              <a:rPr lang="en-US" sz="2000" dirty="0" smtClean="0">
                <a:latin typeface="Nexa Light"/>
                <a:cs typeface="Nexa Light"/>
              </a:rPr>
              <a:t>Servicers</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Under 12 CFR § 1024.41 (Also known as Regulation X under the Real Estate Settlement Procedures Act), servicers are now required to follow specific loss mitigation procedures for a mortgage loan secured by a borrower’s principal residence</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09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471" y="153909"/>
            <a:ext cx="8830235" cy="674998"/>
          </a:xfrm>
        </p:spPr>
        <p:txBody>
          <a:bodyPr/>
          <a:lstStyle/>
          <a:p>
            <a:r>
              <a:rPr lang="en-US" sz="4400" dirty="0">
                <a:solidFill>
                  <a:srgbClr val="BEA388"/>
                </a:solidFill>
                <a:latin typeface="Nexa Bold"/>
                <a:cs typeface="Nexa Bold"/>
              </a:rPr>
              <a:t>CFPB </a:t>
            </a:r>
            <a:r>
              <a:rPr lang="en-US" sz="4400" dirty="0" smtClean="0">
                <a:solidFill>
                  <a:srgbClr val="BEA388"/>
                </a:solidFill>
                <a:latin typeface="Nexa Bold"/>
                <a:cs typeface="Nexa Bold"/>
              </a:rPr>
              <a:t>Regulations</a:t>
            </a:r>
            <a:endParaRPr lang="en-US" sz="4400" dirty="0">
              <a:solidFill>
                <a:schemeClr val="accent4">
                  <a:lumMod val="60000"/>
                  <a:lumOff val="40000"/>
                </a:schemeClr>
              </a:solidFill>
              <a:latin typeface="Nexa Bold"/>
              <a:cs typeface="Nexa Bold"/>
            </a:endParaRPr>
          </a:p>
        </p:txBody>
      </p:sp>
      <p:pic>
        <p:nvPicPr>
          <p:cNvPr id="4" name="Picture 3" descr="ANSWERS_14_log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ubtitle 4"/>
          <p:cNvSpPr>
            <a:spLocks noGrp="1"/>
          </p:cNvSpPr>
          <p:nvPr>
            <p:ph type="subTitle" idx="1"/>
          </p:nvPr>
        </p:nvSpPr>
        <p:spPr/>
        <p:txBody>
          <a:bodyPr/>
          <a:lstStyle/>
          <a:p>
            <a:endParaRPr lang="en-US"/>
          </a:p>
        </p:txBody>
      </p:sp>
      <p:pic>
        <p:nvPicPr>
          <p:cNvPr id="7" name="Picture 6"/>
          <p:cNvPicPr>
            <a:picLocks/>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89126" y="1157661"/>
            <a:ext cx="7313580" cy="5099221"/>
          </a:xfrm>
          <a:prstGeom prst="rect">
            <a:avLst/>
          </a:prstGeom>
        </p:spPr>
      </p:pic>
    </p:spTree>
    <p:extLst>
      <p:ext uri="{BB962C8B-B14F-4D97-AF65-F5344CB8AC3E}">
        <p14:creationId xmlns:p14="http://schemas.microsoft.com/office/powerpoint/2010/main" val="193130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CFPB Judicial Holds</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Complete loss mitigation application after first foreclosure filing, but more than 37 days before a foreclosure sale: Servicer prohibited from moving for judgment or sale until one of the three conditions:</a:t>
            </a:r>
          </a:p>
          <a:p>
            <a:pPr marL="800100" lvl="1" indent="-342900" algn="l">
              <a:buFont typeface="Courier New"/>
              <a:buChar char="o"/>
            </a:pPr>
            <a:r>
              <a:rPr lang="en-US" sz="1500" dirty="0">
                <a:latin typeface="Nexa Light"/>
                <a:cs typeface="Nexa Light"/>
              </a:rPr>
              <a:t>Not eligible for any loss mitigation option (appeal n exhausted); </a:t>
            </a:r>
          </a:p>
          <a:p>
            <a:pPr marL="800100" lvl="1" indent="-342900" algn="l">
              <a:buFont typeface="Courier New"/>
              <a:buChar char="o"/>
            </a:pPr>
            <a:r>
              <a:rPr lang="en-US" sz="1500" dirty="0">
                <a:latin typeface="Nexa Light"/>
                <a:cs typeface="Nexa Light"/>
              </a:rPr>
              <a:t>Rejection all loss mitigation offers; or </a:t>
            </a:r>
          </a:p>
          <a:p>
            <a:pPr marL="800100" lvl="1" indent="-342900" algn="l">
              <a:buFont typeface="Courier New"/>
              <a:buChar char="o"/>
            </a:pPr>
            <a:r>
              <a:rPr lang="en-US" sz="1500" dirty="0">
                <a:latin typeface="Nexa Light"/>
                <a:cs typeface="Nexa Light"/>
              </a:rPr>
              <a:t>Failure to comply with the loss mitigation. </a:t>
            </a:r>
          </a:p>
          <a:p>
            <a:pPr marL="342900" indent="-342900" algn="l">
              <a:buFont typeface="Arial"/>
              <a:buChar char="•"/>
            </a:pPr>
            <a:r>
              <a:rPr lang="en-US" sz="2000" dirty="0">
                <a:latin typeface="Nexa Light"/>
                <a:cs typeface="Nexa Light"/>
              </a:rPr>
              <a:t>Nothing in § 1024.41(g) prevents a servicer from proceeding with the foreclosure, when the first legal occurred before a servicer receives a complete loss mitigation application, as long as such steps do not cause or directly result in the issuance of a judgment or sale</a:t>
            </a:r>
            <a:r>
              <a:rPr lang="en-US" sz="2000" dirty="0" smtClean="0">
                <a:latin typeface="Nexa Light"/>
                <a:cs typeface="Nexa Light"/>
              </a:rPr>
              <a:t>.</a:t>
            </a:r>
            <a:endParaRPr lang="en-US" sz="2000" dirty="0">
              <a:latin typeface="Nexa Light"/>
              <a:cs typeface="Nexa Light"/>
            </a:endParaRPr>
          </a:p>
          <a:p>
            <a:pPr marL="342900" indent="-342900" algn="l">
              <a:buFont typeface="Arial"/>
              <a:buChar char="•"/>
            </a:pPr>
            <a:r>
              <a:rPr lang="en-US" sz="2000" dirty="0">
                <a:latin typeface="Nexa Light"/>
                <a:cs typeface="Nexa Light"/>
              </a:rPr>
              <a:t>Must acknowledge receipt of the application in writing within five days, state whether application is complete and if not complete, what information is needed to complete the application</a:t>
            </a:r>
            <a:r>
              <a:rPr lang="en-US" sz="2000" dirty="0" smtClean="0">
                <a:latin typeface="Nexa Light"/>
                <a:cs typeface="Nexa Light"/>
              </a:rPr>
              <a:t>.</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48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CFPB Holds</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Receipt of loss mitigation application more than 37 days before sale, Servicer required to evaluate borrower, within 30 days, for all loss mitigation </a:t>
            </a:r>
            <a:r>
              <a:rPr lang="en-US" sz="2000" dirty="0" smtClean="0">
                <a:latin typeface="Nexa Light"/>
                <a:cs typeface="Nexa Light"/>
              </a:rPr>
              <a:t>options</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Servicers can follow waterfalls established by investors to determine </a:t>
            </a:r>
            <a:r>
              <a:rPr lang="en-US" sz="2000" dirty="0" smtClean="0">
                <a:latin typeface="Nexa Light"/>
                <a:cs typeface="Nexa Light"/>
              </a:rPr>
              <a:t>eligibility</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 Servicer must provide borrower with written decision, including an explanation for denial, which must include any inputs used to make a net present value calculation, if such inputs were the basis of the denial. </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87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CFPB Hold Issues</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72352" y="903514"/>
            <a:ext cx="7948708" cy="5446487"/>
          </a:xfrm>
        </p:spPr>
        <p:txBody>
          <a:bodyPr>
            <a:normAutofit fontScale="85000" lnSpcReduction="20000"/>
          </a:bodyPr>
          <a:lstStyle/>
          <a:p>
            <a:pPr marL="342900" indent="-342900" algn="l">
              <a:buFont typeface="Arial"/>
              <a:buChar char="•"/>
            </a:pPr>
            <a:r>
              <a:rPr lang="en-US" sz="2000" dirty="0">
                <a:latin typeface="Nexa Light"/>
                <a:cs typeface="Nexa Light"/>
              </a:rPr>
              <a:t>CFPB holds prevent proceeding with case, including responding to discovery or counterclaims, if these responses could lead to entry of a judgment</a:t>
            </a:r>
          </a:p>
          <a:p>
            <a:pPr marL="342900" indent="-342900" algn="l">
              <a:buFont typeface="Arial"/>
              <a:buChar char="•"/>
            </a:pPr>
            <a:r>
              <a:rPr lang="en-US" sz="2000" dirty="0">
                <a:latin typeface="Nexa Light"/>
                <a:cs typeface="Nexa Light"/>
              </a:rPr>
              <a:t>However, </a:t>
            </a:r>
            <a:r>
              <a:rPr lang="en-US" sz="2000" dirty="0" err="1">
                <a:latin typeface="Nexa Light"/>
                <a:cs typeface="Nexa Light"/>
              </a:rPr>
              <a:t>hesolution</a:t>
            </a:r>
            <a:r>
              <a:rPr lang="en-US" sz="2000" dirty="0">
                <a:latin typeface="Nexa Light"/>
                <a:cs typeface="Nexa Light"/>
              </a:rPr>
              <a:t> of time sensitive litigation can be completed without imminent entry of judgment, unless a judge set a trial date or sets a lack of prosecution </a:t>
            </a:r>
            <a:r>
              <a:rPr lang="en-US" sz="2000" dirty="0" smtClean="0">
                <a:latin typeface="Nexa Light"/>
                <a:cs typeface="Nexa Light"/>
              </a:rPr>
              <a:t>hearing</a:t>
            </a:r>
            <a:endParaRPr lang="en-US" sz="2000" dirty="0">
              <a:latin typeface="Nexa Light"/>
              <a:cs typeface="Nexa Light"/>
            </a:endParaRPr>
          </a:p>
          <a:p>
            <a:pPr marL="342900" indent="-342900" algn="l">
              <a:buFont typeface="Arial"/>
              <a:buChar char="•"/>
            </a:pPr>
            <a:r>
              <a:rPr lang="en-US" sz="2000" dirty="0">
                <a:latin typeface="Nexa Light"/>
                <a:cs typeface="Nexa Light"/>
              </a:rPr>
              <a:t>Judge, or defendant could dismiss case for Lack of Prosecution, pursuant to Florida Rule of Civil Procedure 1.420(e)</a:t>
            </a:r>
            <a:r>
              <a:rPr lang="en-US" sz="2000" dirty="0" smtClean="0">
                <a:latin typeface="Nexa Light"/>
                <a:cs typeface="Nexa Light"/>
              </a:rPr>
              <a:t>.</a:t>
            </a:r>
            <a:endParaRPr lang="en-US" sz="2000" dirty="0">
              <a:latin typeface="Nexa Light"/>
              <a:cs typeface="Nexa Light"/>
            </a:endParaRPr>
          </a:p>
          <a:p>
            <a:pPr marL="342900" indent="-342900" algn="l">
              <a:buFont typeface="Arial"/>
              <a:buChar char="•"/>
            </a:pPr>
            <a:r>
              <a:rPr lang="en-US" sz="2000" dirty="0">
                <a:latin typeface="Nexa Light"/>
                <a:cs typeface="Nexa Light"/>
              </a:rPr>
              <a:t>Rule 1.420(e): In all actions in which it appears on the face of the record that no activity by filing of pleadings, order of court or otherwise has occurred for a period of 10 months, and no order staying the action has been issued nor stipulation for stay approved by the court, any interested person, whether a party to the action or not, the court, or the clerk of the court may serve notice to all parties that no such activity has occurred. If no such record activity has occurred within the 10 months immediately preceding the service of such notice, and no record activity occurs within the 60 days immediately following the service of such notice, and if no stay was issued or approved prior to the expiration of such 60–day period, the action shall be dismissed by the court on its own motion or on the motion of any interested person, whether a party to the action or not, after reasonable notice to the parties, unless a party shows good cause in writing at least 5 days before the hearing on the motion why the action should remain pending. Mere inaction for a period of less than 1 year shall not be sufficient cause for dismissal for failure to prosecute.</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545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Best Practice</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Motion for a stay, explaining 12 CFR § 1024.41, indicating borrower submitted loss mitigation application, explaining Plaintiff prohibited from moving case forward</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Feedback:  some judges allow 1 CFPB stay, some won’t recognize, state judges’ funding based on clearing foreclosure cases, borrowers’ counsel lobbying judges to recognize hold </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8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4119" y="153909"/>
            <a:ext cx="8800352" cy="674998"/>
          </a:xfrm>
        </p:spPr>
        <p:txBody>
          <a:bodyPr/>
          <a:lstStyle/>
          <a:p>
            <a:r>
              <a:rPr lang="en-US" sz="3500" dirty="0">
                <a:solidFill>
                  <a:schemeClr val="accent4">
                    <a:lumMod val="60000"/>
                    <a:lumOff val="40000"/>
                  </a:schemeClr>
                </a:solidFill>
                <a:latin typeface="Nexa Bold"/>
                <a:cs typeface="Nexa Bold"/>
              </a:rPr>
              <a:t>Current FDCPA Application to Servicers</a:t>
            </a: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FDCPA Applies When Servicer Actively Engaged in the Foreclosure of a Mortgage in Default</a:t>
            </a:r>
            <a:r>
              <a:rPr lang="en-US" sz="2000" dirty="0" smtClean="0">
                <a:latin typeface="Nexa Light"/>
                <a:cs typeface="Nexa Light"/>
              </a:rPr>
              <a:t>.</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FDCPA May Apply to Servicer Even if the Mortgage is not in default: Bridge v. </a:t>
            </a:r>
            <a:r>
              <a:rPr lang="en-US" sz="2000" dirty="0" err="1">
                <a:latin typeface="Nexa Light"/>
                <a:cs typeface="Nexa Light"/>
              </a:rPr>
              <a:t>Ocwen</a:t>
            </a:r>
            <a:r>
              <a:rPr lang="en-US" sz="2000" dirty="0">
                <a:latin typeface="Nexa Light"/>
                <a:cs typeface="Nexa Light"/>
              </a:rPr>
              <a:t> Federal Bank FSB (6th Cir. 2012)</a:t>
            </a:r>
            <a:r>
              <a:rPr lang="en-US" sz="2000" dirty="0" smtClean="0">
                <a:latin typeface="Nexa Light"/>
                <a:cs typeface="Nexa Light"/>
              </a:rPr>
              <a:t>.</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Proposed Federal Regulation F seeks to increase the timing and applicability of the FDCPA to mortgage servicers.  Provisions include regulations on a single point of contact for borrower, loss mitigation and affirmative action, etc.</a:t>
            </a:r>
          </a:p>
          <a:p>
            <a:pPr marL="342900" indent="-342900" algn="l">
              <a:buFont typeface="Arial"/>
              <a:buChar char="•"/>
            </a:pPr>
            <a:endParaRPr lang="en-US" sz="2000" dirty="0">
              <a:latin typeface="Nexa Light"/>
              <a:cs typeface="Nexa Light"/>
            </a:endParaRP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45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2731" y="1405632"/>
            <a:ext cx="3180975" cy="1030898"/>
          </a:xfrm>
        </p:spPr>
        <p:txBody>
          <a:bodyPr>
            <a:noAutofit/>
          </a:bodyPr>
          <a:lstStyle/>
          <a:p>
            <a:pPr algn="l"/>
            <a:r>
              <a:rPr lang="en-US" sz="1300" dirty="0" smtClean="0">
                <a:latin typeface="Nexa Bold"/>
                <a:cs typeface="Nexa Bold"/>
              </a:rPr>
              <a:t>Kim Hammond, Esq.</a:t>
            </a:r>
          </a:p>
          <a:p>
            <a:pPr algn="l"/>
            <a:r>
              <a:rPr lang="en-US" sz="1300" dirty="0" smtClean="0">
                <a:latin typeface="Nexa Light"/>
                <a:cs typeface="Nexa Light"/>
              </a:rPr>
              <a:t>Managing Attorney-Foreclosure</a:t>
            </a:r>
          </a:p>
          <a:p>
            <a:pPr algn="l"/>
            <a:r>
              <a:rPr lang="en-US" sz="1300" dirty="0">
                <a:latin typeface="Nexa Light"/>
                <a:cs typeface="Nexa Light"/>
              </a:rPr>
              <a:t>Keith D. Weiner &amp; Associates Co., L.P.A. </a:t>
            </a:r>
            <a:endParaRPr lang="en-US" sz="1300" dirty="0" smtClean="0">
              <a:latin typeface="Nexa Light"/>
              <a:cs typeface="Nexa Light"/>
            </a:endParaRPr>
          </a:p>
          <a:p>
            <a:pPr algn="l"/>
            <a:r>
              <a:rPr lang="en-US" sz="1400" dirty="0">
                <a:latin typeface="Nexa Light"/>
                <a:cs typeface="Nexa Light"/>
                <a:hlinkClick r:id="rId3"/>
              </a:rPr>
              <a:t>khammond@</a:t>
            </a:r>
            <a:r>
              <a:rPr lang="en-US" sz="1400" dirty="0" smtClean="0">
                <a:latin typeface="Nexa Light"/>
                <a:cs typeface="Nexa Light"/>
                <a:hlinkClick r:id="rId3"/>
              </a:rPr>
              <a:t>weinerlaw.com</a:t>
            </a:r>
            <a:r>
              <a:rPr lang="en-US" sz="1400" dirty="0" smtClean="0">
                <a:latin typeface="Nexa Light"/>
                <a:cs typeface="Nexa Light"/>
              </a:rPr>
              <a:t>   </a:t>
            </a:r>
          </a:p>
        </p:txBody>
      </p:sp>
      <p:pic>
        <p:nvPicPr>
          <p:cNvPr id="4" name="Picture 3" descr="ANSWERS_14_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780564"/>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685800" y="51244"/>
            <a:ext cx="7772400" cy="72931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baseline="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chemeClr val="bg2">
                    <a:lumMod val="25000"/>
                  </a:schemeClr>
                </a:solidFill>
                <a:latin typeface="Nexa Bold"/>
                <a:cs typeface="Nexa Bold"/>
              </a:rPr>
              <a:t>SESSION SPEAKERS</a:t>
            </a:r>
            <a:endParaRPr lang="en-US" sz="4400" dirty="0">
              <a:solidFill>
                <a:schemeClr val="bg2">
                  <a:lumMod val="25000"/>
                </a:schemeClr>
              </a:solidFill>
              <a:latin typeface="Nexa Bold"/>
              <a:cs typeface="Nexa Bold"/>
            </a:endParaRPr>
          </a:p>
        </p:txBody>
      </p:sp>
      <p:sp>
        <p:nvSpPr>
          <p:cNvPr id="12" name="Subtitle 2"/>
          <p:cNvSpPr txBox="1">
            <a:spLocks/>
          </p:cNvSpPr>
          <p:nvPr/>
        </p:nvSpPr>
        <p:spPr>
          <a:xfrm>
            <a:off x="6171799" y="1405632"/>
            <a:ext cx="3166435" cy="1030898"/>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dirty="0" smtClean="0">
                <a:latin typeface="Nexa Bold"/>
                <a:cs typeface="Nexa Bold"/>
              </a:rPr>
              <a:t>Candice Archibald</a:t>
            </a:r>
          </a:p>
          <a:p>
            <a:pPr algn="l"/>
            <a:r>
              <a:rPr lang="en-US" dirty="0">
                <a:latin typeface="Nexa Light"/>
                <a:cs typeface="Nexa Light"/>
              </a:rPr>
              <a:t>Banking </a:t>
            </a:r>
            <a:r>
              <a:rPr lang="en-US" dirty="0" smtClean="0">
                <a:latin typeface="Nexa Light"/>
                <a:cs typeface="Nexa Light"/>
              </a:rPr>
              <a:t>Officer - </a:t>
            </a:r>
            <a:r>
              <a:rPr lang="en-US" dirty="0">
                <a:latin typeface="Nexa Light"/>
                <a:cs typeface="Nexa Light"/>
              </a:rPr>
              <a:t>Attorney </a:t>
            </a:r>
            <a:r>
              <a:rPr lang="en-US" dirty="0" smtClean="0">
                <a:latin typeface="Nexa Light"/>
                <a:cs typeface="Nexa Light"/>
              </a:rPr>
              <a:t>Oversight</a:t>
            </a:r>
          </a:p>
          <a:p>
            <a:pPr algn="l"/>
            <a:r>
              <a:rPr lang="en-US" dirty="0">
                <a:latin typeface="Nexa Light"/>
                <a:cs typeface="Nexa Light"/>
              </a:rPr>
              <a:t>M&amp;T Bank </a:t>
            </a:r>
            <a:endParaRPr lang="en-US" dirty="0" smtClean="0">
              <a:latin typeface="Nexa Light"/>
              <a:cs typeface="Nexa Light"/>
            </a:endParaRPr>
          </a:p>
          <a:p>
            <a:pPr algn="l"/>
            <a:r>
              <a:rPr lang="en-US" dirty="0">
                <a:latin typeface="Nexa Light"/>
                <a:cs typeface="Nexa Light"/>
                <a:hlinkClick r:id="rId5"/>
              </a:rPr>
              <a:t>carchibald@</a:t>
            </a:r>
            <a:r>
              <a:rPr lang="en-US" dirty="0" smtClean="0">
                <a:latin typeface="Nexa Light"/>
                <a:cs typeface="Nexa Light"/>
                <a:hlinkClick r:id="rId5"/>
              </a:rPr>
              <a:t>mtb.com</a:t>
            </a:r>
            <a:r>
              <a:rPr lang="en-US" dirty="0" smtClean="0">
                <a:latin typeface="Nexa Light"/>
                <a:cs typeface="Nexa Light"/>
              </a:rPr>
              <a:t>   </a:t>
            </a:r>
          </a:p>
        </p:txBody>
      </p:sp>
      <p:sp>
        <p:nvSpPr>
          <p:cNvPr id="13" name="Subtitle 2"/>
          <p:cNvSpPr txBox="1">
            <a:spLocks/>
          </p:cNvSpPr>
          <p:nvPr/>
        </p:nvSpPr>
        <p:spPr>
          <a:xfrm>
            <a:off x="1592731" y="3567135"/>
            <a:ext cx="3180975" cy="1030898"/>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dirty="0" smtClean="0">
                <a:latin typeface="Nexa Bold"/>
                <a:cs typeface="Nexa Bold"/>
              </a:rPr>
              <a:t>Brian Sayer, Esq.</a:t>
            </a:r>
          </a:p>
          <a:p>
            <a:pPr algn="l"/>
            <a:r>
              <a:rPr lang="en-US" dirty="0" smtClean="0">
                <a:latin typeface="Nexa Light"/>
                <a:cs typeface="Nexa Light"/>
              </a:rPr>
              <a:t>Managing Partner</a:t>
            </a:r>
          </a:p>
          <a:p>
            <a:pPr algn="l"/>
            <a:r>
              <a:rPr lang="en-US" dirty="0">
                <a:latin typeface="Nexa Light"/>
                <a:cs typeface="Nexa Light"/>
              </a:rPr>
              <a:t>Klatt, Odekirk, Augustine, Sayer, Treinen &amp; Rastese, PC </a:t>
            </a:r>
            <a:endParaRPr lang="en-US" dirty="0" smtClean="0">
              <a:latin typeface="Nexa Light"/>
              <a:cs typeface="Nexa Light"/>
            </a:endParaRPr>
          </a:p>
          <a:p>
            <a:pPr algn="l"/>
            <a:r>
              <a:rPr lang="en-US" dirty="0">
                <a:latin typeface="Nexa Light"/>
                <a:cs typeface="Nexa Light"/>
                <a:hlinkClick r:id="rId6"/>
              </a:rPr>
              <a:t>BSayer@klatt-</a:t>
            </a:r>
            <a:r>
              <a:rPr lang="en-US" dirty="0" smtClean="0">
                <a:latin typeface="Nexa Light"/>
                <a:cs typeface="Nexa Light"/>
                <a:hlinkClick r:id="rId6"/>
              </a:rPr>
              <a:t>law.com</a:t>
            </a:r>
            <a:r>
              <a:rPr lang="en-US" dirty="0" smtClean="0">
                <a:latin typeface="Nexa Light"/>
                <a:cs typeface="Nexa Light"/>
              </a:rPr>
              <a:t>   </a:t>
            </a:r>
          </a:p>
        </p:txBody>
      </p:sp>
      <p:pic>
        <p:nvPicPr>
          <p:cNvPr id="2" name="Picture 1"/>
          <p:cNvPicPr>
            <a:picLocks noChangeAspect="1"/>
          </p:cNvPicPr>
          <p:nvPr/>
        </p:nvPicPr>
        <p:blipFill>
          <a:blip r:embed="rId7"/>
          <a:stretch>
            <a:fillRect/>
          </a:stretch>
        </p:blipFill>
        <p:spPr>
          <a:xfrm>
            <a:off x="297331" y="1166159"/>
            <a:ext cx="1295400" cy="1943100"/>
          </a:xfrm>
          <a:prstGeom prst="rect">
            <a:avLst/>
          </a:prstGeom>
        </p:spPr>
      </p:pic>
      <p:pic>
        <p:nvPicPr>
          <p:cNvPr id="5" name="Picture 4"/>
          <p:cNvPicPr>
            <a:picLocks noChangeAspect="1"/>
          </p:cNvPicPr>
          <p:nvPr/>
        </p:nvPicPr>
        <p:blipFill>
          <a:blip r:embed="rId8"/>
          <a:stretch>
            <a:fillRect/>
          </a:stretch>
        </p:blipFill>
        <p:spPr>
          <a:xfrm>
            <a:off x="310031" y="3367332"/>
            <a:ext cx="1282700" cy="1803400"/>
          </a:xfrm>
          <a:prstGeom prst="rect">
            <a:avLst/>
          </a:prstGeom>
        </p:spPr>
      </p:pic>
      <p:pic>
        <p:nvPicPr>
          <p:cNvPr id="9" name="Picture 8"/>
          <p:cNvPicPr>
            <a:picLocks noChangeAspect="1"/>
          </p:cNvPicPr>
          <p:nvPr/>
        </p:nvPicPr>
        <p:blipFill>
          <a:blip r:embed="rId9"/>
          <a:stretch>
            <a:fillRect/>
          </a:stretch>
        </p:blipFill>
        <p:spPr>
          <a:xfrm>
            <a:off x="4773706" y="1166159"/>
            <a:ext cx="1443370" cy="1837017"/>
          </a:xfrm>
          <a:prstGeom prst="rect">
            <a:avLst/>
          </a:prstGeom>
        </p:spPr>
      </p:pic>
    </p:spTree>
    <p:extLst>
      <p:ext uri="{BB962C8B-B14F-4D97-AF65-F5344CB8AC3E}">
        <p14:creationId xmlns:p14="http://schemas.microsoft.com/office/powerpoint/2010/main" val="344907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4119" y="153909"/>
            <a:ext cx="8800352" cy="674998"/>
          </a:xfrm>
        </p:spPr>
        <p:txBody>
          <a:bodyPr/>
          <a:lstStyle/>
          <a:p>
            <a:r>
              <a:rPr lang="en-US" sz="3500" dirty="0">
                <a:solidFill>
                  <a:schemeClr val="accent4">
                    <a:lumMod val="60000"/>
                    <a:lumOff val="40000"/>
                  </a:schemeClr>
                </a:solidFill>
                <a:latin typeface="Nexa Bold"/>
                <a:cs typeface="Nexa Bold"/>
              </a:rPr>
              <a:t>Current FDCPA Application to Servicers</a:t>
            </a:r>
          </a:p>
        </p:txBody>
      </p:sp>
      <p:pic>
        <p:nvPicPr>
          <p:cNvPr id="4" name="Picture 3" descr="ANSWERS_14_log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ubtitle 4"/>
          <p:cNvSpPr>
            <a:spLocks noGrp="1"/>
          </p:cNvSpPr>
          <p:nvPr>
            <p:ph type="subTitle" idx="1"/>
          </p:nvPr>
        </p:nvSpPr>
        <p:spPr/>
        <p:txBody>
          <a:bodyPr/>
          <a:lstStyle/>
          <a:p>
            <a:endParaRPr lang="en-US"/>
          </a:p>
        </p:txBody>
      </p:sp>
      <p:pic>
        <p:nvPicPr>
          <p:cNvPr id="7" name="Picture 6"/>
          <p:cNvPicPr>
            <a:picLocks/>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217831" y="1112837"/>
            <a:ext cx="6865345" cy="5059363"/>
          </a:xfrm>
          <a:prstGeom prst="rect">
            <a:avLst/>
          </a:prstGeom>
        </p:spPr>
      </p:pic>
    </p:spTree>
    <p:extLst>
      <p:ext uri="{BB962C8B-B14F-4D97-AF65-F5344CB8AC3E}">
        <p14:creationId xmlns:p14="http://schemas.microsoft.com/office/powerpoint/2010/main" val="3021314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471" y="153909"/>
            <a:ext cx="9009529" cy="674998"/>
          </a:xfrm>
        </p:spPr>
        <p:txBody>
          <a:bodyPr/>
          <a:lstStyle/>
          <a:p>
            <a:r>
              <a:rPr lang="en-US" sz="3500" dirty="0">
                <a:solidFill>
                  <a:schemeClr val="accent4">
                    <a:lumMod val="60000"/>
                    <a:lumOff val="40000"/>
                  </a:schemeClr>
                </a:solidFill>
                <a:latin typeface="Nexa Bold"/>
                <a:cs typeface="Nexa Bold"/>
              </a:rPr>
              <a:t>Current FDCPA Application to Law Firms</a:t>
            </a: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In 1986, Congress removed the attorney exemption to the FDCPA.</a:t>
            </a:r>
          </a:p>
          <a:p>
            <a:pPr marL="342900" indent="-342900" algn="l">
              <a:buFont typeface="Arial"/>
              <a:buChar char="•"/>
            </a:pPr>
            <a:r>
              <a:rPr lang="en-US" sz="2000" dirty="0">
                <a:latin typeface="Nexa Light"/>
                <a:cs typeface="Nexa Light"/>
              </a:rPr>
              <a:t>In 1995, the Supreme Court held that litigation conduct of attorneys in collecting consumer debts is not exempt from the FDCPA.  Heinz v. Jenkins, 514 U.S. 291 (1995).</a:t>
            </a:r>
          </a:p>
          <a:p>
            <a:pPr marL="342900" indent="-342900" algn="l">
              <a:buFont typeface="Arial"/>
              <a:buChar char="•"/>
            </a:pPr>
            <a:r>
              <a:rPr lang="en-US" sz="2000" dirty="0">
                <a:latin typeface="Nexa Light"/>
                <a:cs typeface="Nexa Light"/>
              </a:rPr>
              <a:t>Jury is still out on non-judicial foreclosures as “litigation” was not clearly defined.</a:t>
            </a:r>
          </a:p>
          <a:p>
            <a:pPr marL="342900" indent="-342900" algn="l">
              <a:buFont typeface="Arial"/>
              <a:buChar char="•"/>
            </a:pPr>
            <a:r>
              <a:rPr lang="en-US" sz="2000" dirty="0">
                <a:latin typeface="Nexa Light"/>
                <a:cs typeface="Nexa Light"/>
              </a:rPr>
              <a:t>Currently, proposed Federal Regulation F seeks to “harmonize” the status of first party and third party debt collectors.  </a:t>
            </a:r>
          </a:p>
          <a:p>
            <a:pPr marL="800100" lvl="1" indent="-342900" algn="l">
              <a:buFont typeface="Courier New"/>
              <a:buChar char="o"/>
            </a:pPr>
            <a:r>
              <a:rPr lang="en-US" sz="1800" dirty="0">
                <a:latin typeface="Nexa Light"/>
                <a:cs typeface="Nexa Light"/>
              </a:rPr>
              <a:t>As these terms are already defined under the FDCPA, such “harmonization” on the part of the FDCPA would likely prove to be constitutional overreach.</a:t>
            </a:r>
          </a:p>
          <a:p>
            <a:pPr marL="800100" lvl="1" indent="-342900" algn="l">
              <a:buFont typeface="Courier New"/>
              <a:buChar char="o"/>
            </a:pPr>
            <a:r>
              <a:rPr lang="en-US" sz="1800" dirty="0">
                <a:latin typeface="Nexa Light"/>
                <a:cs typeface="Nexa Light"/>
              </a:rPr>
              <a:t>Proposed Regulation F also seeks to remove judicial “roadblocks” such as “differing evidentiary standards” on debt collection.</a:t>
            </a:r>
          </a:p>
          <a:p>
            <a:pPr marL="342900" indent="-342900" algn="l">
              <a:buFont typeface="Arial"/>
              <a:buChar char="•"/>
            </a:pPr>
            <a:endParaRPr lang="en-US" sz="2000" dirty="0">
              <a:latin typeface="Nexa Light"/>
              <a:cs typeface="Nexa Light"/>
            </a:endParaRP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5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000" dirty="0">
                <a:solidFill>
                  <a:schemeClr val="accent4">
                    <a:lumMod val="60000"/>
                    <a:lumOff val="40000"/>
                  </a:schemeClr>
                </a:solidFill>
                <a:latin typeface="Nexa Bold"/>
                <a:cs typeface="Nexa Bold"/>
              </a:rPr>
              <a:t>Proposed Legislative Changes</a:t>
            </a: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Currently H.R. 2892 and S. 2328 are pending in committee</a:t>
            </a:r>
            <a:r>
              <a:rPr lang="en-US" sz="2000" dirty="0" smtClean="0">
                <a:latin typeface="Nexa Light"/>
                <a:cs typeface="Nexa Light"/>
              </a:rPr>
              <a:t>.</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H.R. 2892 and S.2328 contain language which would “exclude from the definition of ‘debt collector’ any law firm or licensed attorney: 1) serving, filing or conveying formal legal pleadings, discovery requests, or other documents pursuant to the applicable rules of civil procedure; or 2) communicating in or at the direction of, a court of law or in depositions or settlement conferences in connection with a pending legal action to collect a debt on behalf of client.</a:t>
            </a:r>
            <a:r>
              <a:rPr lang="en-US" sz="2000" dirty="0" smtClean="0">
                <a:latin typeface="Nexa Light"/>
                <a:cs typeface="Nexa Light"/>
              </a:rPr>
              <a:t>”</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Not considered an outright exemption for attorneys, however.  Only the above would be exempt.</a:t>
            </a:r>
          </a:p>
          <a:p>
            <a:pPr marL="342900" indent="-342900" algn="l">
              <a:buFont typeface="Arial"/>
              <a:buChar char="•"/>
            </a:pPr>
            <a:endParaRPr lang="en-US" sz="2000" dirty="0">
              <a:latin typeface="Nexa Light"/>
              <a:cs typeface="Nexa Light"/>
            </a:endParaRP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59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rgbClr val="BEA388"/>
                </a:solidFill>
                <a:latin typeface="Nexa Bold"/>
                <a:cs typeface="Nexa Bold"/>
              </a:rPr>
              <a:t>Q &amp; A</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r>
              <a:rPr lang="en-US" sz="3200" dirty="0" smtClean="0">
                <a:latin typeface="Nexa Light"/>
                <a:cs typeface="Nexa Light"/>
              </a:rPr>
              <a:t>THANK YOU!</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027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normAutofit fontScale="90000"/>
          </a:bodyPr>
          <a:lstStyle/>
          <a:p>
            <a:r>
              <a:rPr lang="en-US" sz="4400" dirty="0" smtClean="0">
                <a:solidFill>
                  <a:srgbClr val="BEA388"/>
                </a:solidFill>
                <a:latin typeface="Nexa Bold"/>
                <a:cs typeface="Nexa Bold"/>
              </a:rPr>
              <a:t>Questions for the Panelists?</a:t>
            </a:r>
            <a:endParaRPr lang="en-US" sz="4400" dirty="0">
              <a:solidFill>
                <a:schemeClr val="accent4">
                  <a:lumMod val="60000"/>
                  <a:lumOff val="40000"/>
                </a:schemeClr>
              </a:solidFill>
              <a:latin typeface="Nexa Bold"/>
              <a:cs typeface="Nexa Bold"/>
            </a:endParaRPr>
          </a:p>
        </p:txBody>
      </p:sp>
      <p:pic>
        <p:nvPicPr>
          <p:cNvPr id="4" name="Picture 3"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24</a:t>
            </a:fld>
            <a:endParaRPr lang="en-US" dirty="0"/>
          </a:p>
        </p:txBody>
      </p:sp>
      <p:sp>
        <p:nvSpPr>
          <p:cNvPr id="7" name="Rectangle 6"/>
          <p:cNvSpPr/>
          <p:nvPr/>
        </p:nvSpPr>
        <p:spPr>
          <a:xfrm>
            <a:off x="685800" y="1086949"/>
            <a:ext cx="8236225" cy="3416320"/>
          </a:xfrm>
          <a:prstGeom prst="rect">
            <a:avLst/>
          </a:prstGeom>
        </p:spPr>
        <p:txBody>
          <a:bodyPr wrap="square">
            <a:spAutoFit/>
          </a:bodyPr>
          <a:lstStyle/>
          <a:p>
            <a:r>
              <a:rPr lang="en-US" dirty="0">
                <a:latin typeface="Nexa Light"/>
                <a:cs typeface="Nexa Light"/>
              </a:rPr>
              <a:t>You can submit them by:</a:t>
            </a:r>
          </a:p>
          <a:p>
            <a:endParaRPr lang="en-US" dirty="0">
              <a:latin typeface="Nexa Light"/>
              <a:cs typeface="Nexa Light"/>
            </a:endParaRPr>
          </a:p>
          <a:p>
            <a:pPr>
              <a:buFont typeface="Arial"/>
              <a:buChar char="•"/>
            </a:pPr>
            <a:r>
              <a:rPr lang="en-US" dirty="0">
                <a:latin typeface="Nexa Light"/>
                <a:cs typeface="Nexa Light"/>
              </a:rPr>
              <a:t>Visiting this session’s question link: </a:t>
            </a:r>
            <a:r>
              <a:rPr lang="en-US" dirty="0">
                <a:latin typeface="Nexa Light"/>
                <a:cs typeface="Nexa Light"/>
                <a:hlinkClick r:id="rId3"/>
              </a:rPr>
              <a:t>https://www.polleverywhere.com/free_text_polls/qhxA3BwL9OfUg3P/</a:t>
            </a:r>
            <a:r>
              <a:rPr lang="en-US" dirty="0" smtClean="0">
                <a:latin typeface="Nexa Light"/>
                <a:cs typeface="Nexa Light"/>
                <a:hlinkClick r:id="rId3"/>
              </a:rPr>
              <a:t>web</a:t>
            </a:r>
            <a:endParaRPr lang="en-US" dirty="0" smtClean="0">
              <a:latin typeface="Nexa Light"/>
              <a:cs typeface="Nexa Light"/>
            </a:endParaRPr>
          </a:p>
          <a:p>
            <a:endParaRPr lang="en-US" dirty="0">
              <a:latin typeface="Nexa Light"/>
              <a:cs typeface="Nexa Light"/>
            </a:endParaRPr>
          </a:p>
          <a:p>
            <a:pPr>
              <a:buFont typeface="Arial"/>
              <a:buChar char="•"/>
            </a:pPr>
            <a:r>
              <a:rPr lang="en-US" dirty="0">
                <a:latin typeface="Nexa Light"/>
                <a:cs typeface="Nexa Light"/>
              </a:rPr>
              <a:t>Texting </a:t>
            </a:r>
            <a:r>
              <a:rPr lang="en-US" dirty="0" smtClean="0">
                <a:latin typeface="Nexa Light"/>
                <a:cs typeface="Nexa Light"/>
              </a:rPr>
              <a:t>446226 and your question </a:t>
            </a:r>
            <a:r>
              <a:rPr lang="en-US" dirty="0">
                <a:latin typeface="Nexa Light"/>
                <a:cs typeface="Nexa Light"/>
              </a:rPr>
              <a:t>to: 22333</a:t>
            </a:r>
          </a:p>
          <a:p>
            <a:pPr>
              <a:buFont typeface="Arial"/>
              <a:buChar char="•"/>
            </a:pPr>
            <a:endParaRPr lang="en-US" dirty="0">
              <a:latin typeface="Nexa Light"/>
              <a:cs typeface="Nexa Light"/>
            </a:endParaRPr>
          </a:p>
          <a:p>
            <a:pPr>
              <a:buFont typeface="Arial"/>
              <a:buChar char="•"/>
            </a:pPr>
            <a:r>
              <a:rPr lang="en-US" dirty="0">
                <a:latin typeface="Nexa Light"/>
                <a:cs typeface="Nexa Light"/>
              </a:rPr>
              <a:t>Visiting our Poll site for access to all of our Session polls/</a:t>
            </a:r>
            <a:r>
              <a:rPr lang="en-US" dirty="0">
                <a:latin typeface="Nexa Light"/>
                <a:cs typeface="Nexa Light"/>
              </a:rPr>
              <a:t>questions</a:t>
            </a:r>
            <a:r>
              <a:rPr lang="en-US" dirty="0" smtClean="0">
                <a:latin typeface="Nexa Light"/>
                <a:cs typeface="Nexa Light"/>
              </a:rPr>
              <a:t>: </a:t>
            </a:r>
            <a:r>
              <a:rPr lang="en-US" dirty="0" smtClean="0">
                <a:latin typeface="Nexa Light"/>
                <a:cs typeface="Nexa Light"/>
                <a:hlinkClick r:id="rId4"/>
              </a:rPr>
              <a:t>https</a:t>
            </a:r>
            <a:r>
              <a:rPr lang="en-US" dirty="0">
                <a:latin typeface="Nexa Light"/>
                <a:cs typeface="Nexa Light"/>
                <a:hlinkClick r:id="rId4"/>
              </a:rPr>
              <a:t>://www.polleverywhere.com/</a:t>
            </a:r>
            <a:r>
              <a:rPr lang="en-US" dirty="0" smtClean="0">
                <a:latin typeface="Nexa Light"/>
                <a:cs typeface="Nexa Light"/>
                <a:hlinkClick r:id="rId4"/>
              </a:rPr>
              <a:t>alfn</a:t>
            </a:r>
            <a:r>
              <a:rPr lang="en-US" dirty="0" smtClean="0">
                <a:latin typeface="Nexa Light"/>
                <a:cs typeface="Nexa Light"/>
              </a:rPr>
              <a:t> </a:t>
            </a:r>
            <a:endParaRPr lang="en-US" dirty="0">
              <a:latin typeface="Nexa Light"/>
              <a:cs typeface="Nexa Light"/>
            </a:endParaRPr>
          </a:p>
          <a:p>
            <a:pPr>
              <a:buFont typeface="Arial"/>
              <a:buChar char="•"/>
            </a:pPr>
            <a:endParaRPr lang="en-US" dirty="0">
              <a:latin typeface="Nexa Light"/>
              <a:cs typeface="Nexa Light"/>
            </a:endParaRPr>
          </a:p>
          <a:p>
            <a:pPr>
              <a:buFont typeface="Arial"/>
              <a:buChar char="•"/>
            </a:pPr>
            <a:r>
              <a:rPr lang="en-US" dirty="0">
                <a:latin typeface="Nexa Light"/>
                <a:cs typeface="Nexa Light"/>
              </a:rPr>
              <a:t>Ask questions or make comments verbally by using the microphones provided in the session room</a:t>
            </a:r>
            <a:endParaRPr lang="en-US" dirty="0">
              <a:latin typeface="Nexa Light"/>
              <a:cs typeface="Nexa Light"/>
            </a:endParaRPr>
          </a:p>
        </p:txBody>
      </p:sp>
    </p:spTree>
    <p:extLst>
      <p:ext uri="{BB962C8B-B14F-4D97-AF65-F5344CB8AC3E}">
        <p14:creationId xmlns:p14="http://schemas.microsoft.com/office/powerpoint/2010/main" val="1717980969"/>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780564"/>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685800" y="51244"/>
            <a:ext cx="7772400" cy="72931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baseline="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chemeClr val="bg2">
                    <a:lumMod val="25000"/>
                  </a:schemeClr>
                </a:solidFill>
                <a:latin typeface="Nexa Bold"/>
                <a:cs typeface="Nexa Bold"/>
              </a:rPr>
              <a:t>SESSION SPEAKERS</a:t>
            </a:r>
            <a:endParaRPr lang="en-US" sz="4400" dirty="0">
              <a:solidFill>
                <a:schemeClr val="bg2">
                  <a:lumMod val="25000"/>
                </a:schemeClr>
              </a:solidFill>
              <a:latin typeface="Nexa Bold"/>
              <a:cs typeface="Nexa Bold"/>
            </a:endParaRPr>
          </a:p>
        </p:txBody>
      </p:sp>
      <p:sp>
        <p:nvSpPr>
          <p:cNvPr id="12" name="Subtitle 2"/>
          <p:cNvSpPr txBox="1">
            <a:spLocks/>
          </p:cNvSpPr>
          <p:nvPr/>
        </p:nvSpPr>
        <p:spPr>
          <a:xfrm>
            <a:off x="1654823" y="1215803"/>
            <a:ext cx="2849943" cy="1189726"/>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dirty="0" smtClean="0">
                <a:latin typeface="Nexa Bold"/>
                <a:cs typeface="Nexa Bold"/>
              </a:rPr>
              <a:t>Michelle Garcia Gilbert, Esq.</a:t>
            </a:r>
          </a:p>
          <a:p>
            <a:pPr algn="l"/>
            <a:r>
              <a:rPr lang="en-US" dirty="0" smtClean="0">
                <a:latin typeface="Nexa Light"/>
                <a:cs typeface="Nexa Light"/>
              </a:rPr>
              <a:t>President/CEO</a:t>
            </a:r>
          </a:p>
          <a:p>
            <a:pPr algn="l"/>
            <a:r>
              <a:rPr lang="en-US" dirty="0">
                <a:latin typeface="Nexa Light"/>
                <a:cs typeface="Nexa Light"/>
              </a:rPr>
              <a:t>Gilbert Garcia Group, P.A. </a:t>
            </a:r>
            <a:endParaRPr lang="en-US" dirty="0" smtClean="0">
              <a:latin typeface="Nexa Light"/>
              <a:cs typeface="Nexa Light"/>
            </a:endParaRPr>
          </a:p>
          <a:p>
            <a:pPr algn="l"/>
            <a:r>
              <a:rPr lang="en-US" dirty="0">
                <a:latin typeface="Nexa Light"/>
                <a:cs typeface="Nexa Light"/>
                <a:hlinkClick r:id="rId4"/>
              </a:rPr>
              <a:t>mgilbert@</a:t>
            </a:r>
            <a:r>
              <a:rPr lang="en-US" dirty="0" smtClean="0">
                <a:latin typeface="Nexa Light"/>
                <a:cs typeface="Nexa Light"/>
                <a:hlinkClick r:id="rId4"/>
              </a:rPr>
              <a:t>gilbertgrouplaw.com</a:t>
            </a:r>
            <a:r>
              <a:rPr lang="en-US" dirty="0" smtClean="0">
                <a:latin typeface="Nexa Light"/>
                <a:cs typeface="Nexa Light"/>
              </a:rPr>
              <a:t> </a:t>
            </a:r>
          </a:p>
        </p:txBody>
      </p:sp>
      <p:sp>
        <p:nvSpPr>
          <p:cNvPr id="13" name="Subtitle 2"/>
          <p:cNvSpPr txBox="1">
            <a:spLocks/>
          </p:cNvSpPr>
          <p:nvPr/>
        </p:nvSpPr>
        <p:spPr>
          <a:xfrm>
            <a:off x="1592731" y="3944471"/>
            <a:ext cx="4306794" cy="103093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lnSpc>
                <a:spcPct val="80000"/>
              </a:lnSpc>
            </a:pPr>
            <a:r>
              <a:rPr lang="en-US" sz="1500" dirty="0" smtClean="0">
                <a:latin typeface="Nexa Bold"/>
                <a:cs typeface="Nexa Bold"/>
              </a:rPr>
              <a:t>Samantha Gramsas</a:t>
            </a:r>
          </a:p>
          <a:p>
            <a:pPr algn="l">
              <a:lnSpc>
                <a:spcPct val="80000"/>
              </a:lnSpc>
            </a:pPr>
            <a:r>
              <a:rPr lang="en-US" sz="1500" dirty="0">
                <a:latin typeface="Nexa Light"/>
                <a:cs typeface="Nexa Light"/>
              </a:rPr>
              <a:t>Assistant Vice President, Business Controls – Default </a:t>
            </a:r>
            <a:r>
              <a:rPr lang="en-US" sz="1500" dirty="0" smtClean="0">
                <a:latin typeface="Nexa Light"/>
                <a:cs typeface="Nexa Light"/>
              </a:rPr>
              <a:t>Administration</a:t>
            </a:r>
          </a:p>
          <a:p>
            <a:pPr algn="l">
              <a:lnSpc>
                <a:spcPct val="80000"/>
              </a:lnSpc>
            </a:pPr>
            <a:r>
              <a:rPr lang="en-US" sz="1500" dirty="0">
                <a:latin typeface="Nexa Light"/>
                <a:cs typeface="Nexa Light"/>
              </a:rPr>
              <a:t>Specialized Loan Servicing LLC</a:t>
            </a:r>
            <a:endParaRPr lang="en-US" sz="1500" dirty="0" smtClean="0">
              <a:latin typeface="Nexa Light"/>
              <a:cs typeface="Nexa Light"/>
            </a:endParaRPr>
          </a:p>
          <a:p>
            <a:pPr algn="l">
              <a:lnSpc>
                <a:spcPct val="80000"/>
              </a:lnSpc>
            </a:pPr>
            <a:r>
              <a:rPr lang="en-US" sz="1500" dirty="0">
                <a:latin typeface="Nexa Light"/>
                <a:cs typeface="Nexa Light"/>
                <a:hlinkClick r:id="rId5"/>
              </a:rPr>
              <a:t>Samantha.Gramsas@</a:t>
            </a:r>
            <a:r>
              <a:rPr lang="en-US" sz="1500" dirty="0" smtClean="0">
                <a:latin typeface="Nexa Light"/>
                <a:cs typeface="Nexa Light"/>
                <a:hlinkClick r:id="rId5"/>
              </a:rPr>
              <a:t>sls.net</a:t>
            </a:r>
            <a:r>
              <a:rPr lang="en-US" sz="1500" dirty="0" smtClean="0">
                <a:latin typeface="Nexa Light"/>
                <a:cs typeface="Nexa Light"/>
              </a:rPr>
              <a:t>  </a:t>
            </a:r>
          </a:p>
        </p:txBody>
      </p:sp>
      <p:pic>
        <p:nvPicPr>
          <p:cNvPr id="18" name="Picture 17"/>
          <p:cNvPicPr>
            <a:picLocks noChangeAspect="1"/>
          </p:cNvPicPr>
          <p:nvPr/>
        </p:nvPicPr>
        <p:blipFill>
          <a:blip r:embed="rId6"/>
          <a:stretch>
            <a:fillRect/>
          </a:stretch>
        </p:blipFill>
        <p:spPr>
          <a:xfrm>
            <a:off x="246531" y="3681097"/>
            <a:ext cx="1346200" cy="1828800"/>
          </a:xfrm>
          <a:prstGeom prst="rect">
            <a:avLst/>
          </a:prstGeom>
        </p:spPr>
      </p:pic>
      <p:sp>
        <p:nvSpPr>
          <p:cNvPr id="16" name="Subtitle 2"/>
          <p:cNvSpPr txBox="1">
            <a:spLocks/>
          </p:cNvSpPr>
          <p:nvPr/>
        </p:nvSpPr>
        <p:spPr>
          <a:xfrm>
            <a:off x="5899524" y="1215803"/>
            <a:ext cx="3453651" cy="1030898"/>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dirty="0" smtClean="0">
                <a:latin typeface="Nexa Bold"/>
                <a:cs typeface="Nexa Bold"/>
              </a:rPr>
              <a:t>Elizabeth R. Wellborn, Esq.</a:t>
            </a:r>
          </a:p>
          <a:p>
            <a:pPr algn="l"/>
            <a:r>
              <a:rPr lang="en-US" dirty="0" smtClean="0">
                <a:latin typeface="Nexa Light"/>
                <a:cs typeface="Nexa Light"/>
              </a:rPr>
              <a:t>Founder</a:t>
            </a:r>
          </a:p>
          <a:p>
            <a:pPr algn="l"/>
            <a:r>
              <a:rPr lang="en-US" dirty="0">
                <a:latin typeface="Nexa Light"/>
                <a:cs typeface="Nexa Light"/>
              </a:rPr>
              <a:t>Law Offices of Elizabeth R. Wellborn, P.A. </a:t>
            </a:r>
            <a:endParaRPr lang="en-US" dirty="0" smtClean="0">
              <a:latin typeface="Nexa Light"/>
              <a:cs typeface="Nexa Light"/>
            </a:endParaRPr>
          </a:p>
          <a:p>
            <a:pPr algn="l"/>
            <a:r>
              <a:rPr lang="en-US" dirty="0">
                <a:latin typeface="Nexa Light"/>
                <a:cs typeface="Nexa Light"/>
                <a:hlinkClick r:id="rId7"/>
              </a:rPr>
              <a:t>EWellborn@</a:t>
            </a:r>
            <a:r>
              <a:rPr lang="en-US" dirty="0" smtClean="0">
                <a:latin typeface="Nexa Light"/>
                <a:cs typeface="Nexa Light"/>
                <a:hlinkClick r:id="rId7"/>
              </a:rPr>
              <a:t>erwlaw.com</a:t>
            </a:r>
            <a:r>
              <a:rPr lang="en-US" dirty="0" smtClean="0">
                <a:latin typeface="Nexa Light"/>
                <a:cs typeface="Nexa Light"/>
              </a:rPr>
              <a:t> </a:t>
            </a:r>
          </a:p>
        </p:txBody>
      </p:sp>
      <p:pic>
        <p:nvPicPr>
          <p:cNvPr id="17" name="Picture 16"/>
          <p:cNvPicPr>
            <a:picLocks noChangeAspect="1"/>
          </p:cNvPicPr>
          <p:nvPr/>
        </p:nvPicPr>
        <p:blipFill>
          <a:blip r:embed="rId8"/>
          <a:stretch>
            <a:fillRect/>
          </a:stretch>
        </p:blipFill>
        <p:spPr>
          <a:xfrm>
            <a:off x="4504766" y="1025974"/>
            <a:ext cx="1409700" cy="1968500"/>
          </a:xfrm>
          <a:prstGeom prst="rect">
            <a:avLst/>
          </a:prstGeom>
        </p:spPr>
      </p:pic>
      <p:pic>
        <p:nvPicPr>
          <p:cNvPr id="2" name="Picture 1" descr="MGG- small photo.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0397" y="1025975"/>
            <a:ext cx="1312334" cy="1968500"/>
          </a:xfrm>
          <a:prstGeom prst="rect">
            <a:avLst/>
          </a:prstGeom>
        </p:spPr>
      </p:pic>
    </p:spTree>
    <p:extLst>
      <p:ext uri="{BB962C8B-B14F-4D97-AF65-F5344CB8AC3E}">
        <p14:creationId xmlns:p14="http://schemas.microsoft.com/office/powerpoint/2010/main" val="150477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normAutofit fontScale="90000"/>
          </a:bodyPr>
          <a:lstStyle/>
          <a:p>
            <a:r>
              <a:rPr lang="en-US" sz="4400" dirty="0" smtClean="0">
                <a:solidFill>
                  <a:srgbClr val="BEA388"/>
                </a:solidFill>
                <a:latin typeface="Nexa Bold"/>
                <a:cs typeface="Nexa Bold"/>
              </a:rPr>
              <a:t>Questions for the Panelists?</a:t>
            </a:r>
            <a:endParaRPr lang="en-US" sz="4400" dirty="0">
              <a:solidFill>
                <a:schemeClr val="accent4">
                  <a:lumMod val="60000"/>
                  <a:lumOff val="40000"/>
                </a:schemeClr>
              </a:solidFill>
              <a:latin typeface="Nexa Bold"/>
              <a:cs typeface="Nexa Bold"/>
            </a:endParaRPr>
          </a:p>
        </p:txBody>
      </p:sp>
      <p:pic>
        <p:nvPicPr>
          <p:cNvPr id="4" name="Picture 3"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4</a:t>
            </a:fld>
            <a:endParaRPr lang="en-US" dirty="0"/>
          </a:p>
        </p:txBody>
      </p:sp>
      <p:sp>
        <p:nvSpPr>
          <p:cNvPr id="7" name="Rectangle 6"/>
          <p:cNvSpPr/>
          <p:nvPr/>
        </p:nvSpPr>
        <p:spPr>
          <a:xfrm>
            <a:off x="685800" y="1086949"/>
            <a:ext cx="8236225" cy="3416320"/>
          </a:xfrm>
          <a:prstGeom prst="rect">
            <a:avLst/>
          </a:prstGeom>
        </p:spPr>
        <p:txBody>
          <a:bodyPr wrap="square">
            <a:spAutoFit/>
          </a:bodyPr>
          <a:lstStyle/>
          <a:p>
            <a:r>
              <a:rPr lang="en-US" dirty="0">
                <a:latin typeface="Nexa Light"/>
                <a:cs typeface="Nexa Light"/>
              </a:rPr>
              <a:t>You can submit them by:</a:t>
            </a:r>
          </a:p>
          <a:p>
            <a:endParaRPr lang="en-US" dirty="0">
              <a:latin typeface="Nexa Light"/>
              <a:cs typeface="Nexa Light"/>
            </a:endParaRPr>
          </a:p>
          <a:p>
            <a:pPr>
              <a:buFont typeface="Arial"/>
              <a:buChar char="•"/>
            </a:pPr>
            <a:r>
              <a:rPr lang="en-US" dirty="0">
                <a:latin typeface="Nexa Light"/>
                <a:cs typeface="Nexa Light"/>
              </a:rPr>
              <a:t>Visiting this session’s question link: </a:t>
            </a:r>
            <a:r>
              <a:rPr lang="en-US" dirty="0">
                <a:latin typeface="Nexa Light"/>
                <a:cs typeface="Nexa Light"/>
                <a:hlinkClick r:id="rId3"/>
              </a:rPr>
              <a:t>https://www.polleverywhere.com/free_text_polls/qhxA3BwL9OfUg3P/</a:t>
            </a:r>
            <a:r>
              <a:rPr lang="en-US" dirty="0" smtClean="0">
                <a:latin typeface="Nexa Light"/>
                <a:cs typeface="Nexa Light"/>
                <a:hlinkClick r:id="rId3"/>
              </a:rPr>
              <a:t>web</a:t>
            </a:r>
            <a:endParaRPr lang="en-US" dirty="0" smtClean="0">
              <a:latin typeface="Nexa Light"/>
              <a:cs typeface="Nexa Light"/>
            </a:endParaRPr>
          </a:p>
          <a:p>
            <a:endParaRPr lang="en-US" dirty="0">
              <a:latin typeface="Nexa Light"/>
              <a:cs typeface="Nexa Light"/>
            </a:endParaRPr>
          </a:p>
          <a:p>
            <a:pPr>
              <a:buFont typeface="Arial"/>
              <a:buChar char="•"/>
            </a:pPr>
            <a:r>
              <a:rPr lang="en-US" dirty="0">
                <a:latin typeface="Nexa Light"/>
                <a:cs typeface="Nexa Light"/>
              </a:rPr>
              <a:t>Texting </a:t>
            </a:r>
            <a:r>
              <a:rPr lang="en-US" dirty="0" smtClean="0">
                <a:latin typeface="Nexa Light"/>
                <a:cs typeface="Nexa Light"/>
              </a:rPr>
              <a:t>446226 and your question </a:t>
            </a:r>
            <a:r>
              <a:rPr lang="en-US" dirty="0">
                <a:latin typeface="Nexa Light"/>
                <a:cs typeface="Nexa Light"/>
              </a:rPr>
              <a:t>to: 22333</a:t>
            </a:r>
          </a:p>
          <a:p>
            <a:pPr>
              <a:buFont typeface="Arial"/>
              <a:buChar char="•"/>
            </a:pPr>
            <a:endParaRPr lang="en-US" dirty="0">
              <a:latin typeface="Nexa Light"/>
              <a:cs typeface="Nexa Light"/>
            </a:endParaRPr>
          </a:p>
          <a:p>
            <a:pPr>
              <a:buFont typeface="Arial"/>
              <a:buChar char="•"/>
            </a:pPr>
            <a:r>
              <a:rPr lang="en-US" dirty="0">
                <a:latin typeface="Nexa Light"/>
                <a:cs typeface="Nexa Light"/>
              </a:rPr>
              <a:t>Visiting our Poll site for access to all of our Session polls/</a:t>
            </a:r>
            <a:r>
              <a:rPr lang="en-US" dirty="0">
                <a:latin typeface="Nexa Light"/>
                <a:cs typeface="Nexa Light"/>
              </a:rPr>
              <a:t>questions</a:t>
            </a:r>
            <a:r>
              <a:rPr lang="en-US" dirty="0" smtClean="0">
                <a:latin typeface="Nexa Light"/>
                <a:cs typeface="Nexa Light"/>
              </a:rPr>
              <a:t>: </a:t>
            </a:r>
            <a:r>
              <a:rPr lang="en-US" dirty="0" smtClean="0">
                <a:latin typeface="Nexa Light"/>
                <a:cs typeface="Nexa Light"/>
                <a:hlinkClick r:id="rId4"/>
              </a:rPr>
              <a:t>https</a:t>
            </a:r>
            <a:r>
              <a:rPr lang="en-US" dirty="0">
                <a:latin typeface="Nexa Light"/>
                <a:cs typeface="Nexa Light"/>
                <a:hlinkClick r:id="rId4"/>
              </a:rPr>
              <a:t>://www.polleverywhere.com/</a:t>
            </a:r>
            <a:r>
              <a:rPr lang="en-US" dirty="0" smtClean="0">
                <a:latin typeface="Nexa Light"/>
                <a:cs typeface="Nexa Light"/>
                <a:hlinkClick r:id="rId4"/>
              </a:rPr>
              <a:t>alfn</a:t>
            </a:r>
            <a:r>
              <a:rPr lang="en-US" dirty="0" smtClean="0">
                <a:latin typeface="Nexa Light"/>
                <a:cs typeface="Nexa Light"/>
              </a:rPr>
              <a:t> </a:t>
            </a:r>
            <a:endParaRPr lang="en-US" dirty="0">
              <a:latin typeface="Nexa Light"/>
              <a:cs typeface="Nexa Light"/>
            </a:endParaRPr>
          </a:p>
          <a:p>
            <a:pPr>
              <a:buFont typeface="Arial"/>
              <a:buChar char="•"/>
            </a:pPr>
            <a:endParaRPr lang="en-US" dirty="0">
              <a:latin typeface="Nexa Light"/>
              <a:cs typeface="Nexa Light"/>
            </a:endParaRPr>
          </a:p>
          <a:p>
            <a:pPr>
              <a:buFont typeface="Arial"/>
              <a:buChar char="•"/>
            </a:pPr>
            <a:r>
              <a:rPr lang="en-US" dirty="0">
                <a:latin typeface="Nexa Light"/>
                <a:cs typeface="Nexa Light"/>
              </a:rPr>
              <a:t>Ask questions or make comments verbally by using the microphones provided in the session room</a:t>
            </a:r>
            <a:endParaRPr lang="en-US" dirty="0">
              <a:latin typeface="Nexa Light"/>
              <a:cs typeface="Nexa Light"/>
            </a:endParaRPr>
          </a:p>
        </p:txBody>
      </p:sp>
    </p:spTree>
    <p:extLst>
      <p:ext uri="{BB962C8B-B14F-4D97-AF65-F5344CB8AC3E}">
        <p14:creationId xmlns:p14="http://schemas.microsoft.com/office/powerpoint/2010/main" val="3182519236"/>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529" y="153909"/>
            <a:ext cx="8486589" cy="674998"/>
          </a:xfrm>
        </p:spPr>
        <p:txBody>
          <a:bodyPr/>
          <a:lstStyle/>
          <a:p>
            <a:r>
              <a:rPr lang="en-US" sz="3800" dirty="0">
                <a:solidFill>
                  <a:srgbClr val="BEA388"/>
                </a:solidFill>
                <a:latin typeface="Nexa Bold"/>
                <a:cs typeface="Nexa Bold"/>
              </a:rPr>
              <a:t>Litigation doesn’t end with the sale…</a:t>
            </a:r>
            <a:endParaRPr lang="en-US" sz="38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Borrower likely defaulted on Association </a:t>
            </a:r>
            <a:r>
              <a:rPr lang="en-US" sz="2000" dirty="0" smtClean="0">
                <a:latin typeface="Nexa Light"/>
                <a:cs typeface="Nexa Light"/>
              </a:rPr>
              <a:t>assessments</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Associations  desperate need of </a:t>
            </a:r>
            <a:r>
              <a:rPr lang="en-US" sz="2000" dirty="0" smtClean="0">
                <a:latin typeface="Nexa Light"/>
                <a:cs typeface="Nexa Light"/>
              </a:rPr>
              <a:t>funds</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Leads to negotiating and </a:t>
            </a:r>
            <a:r>
              <a:rPr lang="en-US" sz="2000" dirty="0" smtClean="0">
                <a:latin typeface="Nexa Light"/>
                <a:cs typeface="Nexa Light"/>
              </a:rPr>
              <a:t>litigation</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Impact of </a:t>
            </a:r>
            <a:r>
              <a:rPr lang="en-US" sz="2000" dirty="0" err="1">
                <a:latin typeface="Nexa Light"/>
                <a:cs typeface="Nexa Light"/>
              </a:rPr>
              <a:t>superlien</a:t>
            </a:r>
            <a:r>
              <a:rPr lang="en-US" sz="2000" dirty="0">
                <a:latin typeface="Nexa Light"/>
                <a:cs typeface="Nexa Light"/>
              </a:rPr>
              <a:t>/modified </a:t>
            </a:r>
            <a:r>
              <a:rPr lang="en-US" sz="2000" dirty="0" err="1">
                <a:latin typeface="Nexa Light"/>
                <a:cs typeface="Nexa Light"/>
              </a:rPr>
              <a:t>superlien</a:t>
            </a:r>
            <a:r>
              <a:rPr lang="en-US" sz="2000" dirty="0">
                <a:latin typeface="Nexa Light"/>
                <a:cs typeface="Nexa Light"/>
              </a:rPr>
              <a:t> state laws</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11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State of </a:t>
            </a:r>
            <a:r>
              <a:rPr lang="en-US" sz="4400" dirty="0" smtClean="0">
                <a:solidFill>
                  <a:srgbClr val="BEA388"/>
                </a:solidFill>
                <a:latin typeface="Nexa Bold"/>
                <a:cs typeface="Nexa Bold"/>
              </a:rPr>
              <a:t>Affairs</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Approximately 6.7 million HOA member mortgages with outstanding HOA liens, or 21% of HOA </a:t>
            </a:r>
            <a:r>
              <a:rPr lang="en-US" sz="2000" dirty="0" smtClean="0">
                <a:latin typeface="Nexa Light"/>
                <a:cs typeface="Nexa Light"/>
              </a:rPr>
              <a:t>properties</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Estimated 350,000 HOAs in U.S</a:t>
            </a:r>
            <a:r>
              <a:rPr lang="en-US" sz="2000" dirty="0" smtClean="0">
                <a:latin typeface="Nexa Light"/>
                <a:cs typeface="Nexa Light"/>
              </a:rPr>
              <a:t>.</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No national group, no complete </a:t>
            </a:r>
            <a:r>
              <a:rPr lang="en-US" sz="2000" dirty="0" smtClean="0">
                <a:latin typeface="Nexa Light"/>
                <a:cs typeface="Nexa Light"/>
              </a:rPr>
              <a:t>database</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Non-escrow </a:t>
            </a:r>
            <a:r>
              <a:rPr lang="en-US" sz="2000" dirty="0" smtClean="0">
                <a:latin typeface="Nexa Light"/>
                <a:cs typeface="Nexa Light"/>
              </a:rPr>
              <a:t>item</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Lack of investor education</a:t>
            </a:r>
          </a:p>
          <a:p>
            <a:pPr marL="800100" lvl="1" indent="-342900" algn="l">
              <a:buFont typeface="Courier New"/>
              <a:buChar char="o"/>
            </a:pPr>
            <a:r>
              <a:rPr lang="en-US" sz="2000" dirty="0">
                <a:latin typeface="Nexa Light"/>
                <a:cs typeface="Nexa Light"/>
              </a:rPr>
              <a:t>The Hidden Threat of HOA Liens:  Why Delinquent HOA Accounts are a Threat to Investor ROI and First Mortgage Lien Positions, A White Paper from Sperlonga, LLC, January, 2013</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59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Pro-active</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July, 2012:  "Fannie Mae requires servicers to protect the priority of the mortgage lien and to clear all liens for delinquent homeowners' association (HOA) dues and condo assessments on properties acquired through foreclosure or deed-in-lieu of foreclosure."  </a:t>
            </a:r>
            <a:endParaRPr lang="en-US" sz="2000" dirty="0" smtClean="0">
              <a:latin typeface="Nexa Light"/>
              <a:cs typeface="Nexa Light"/>
            </a:endParaRP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HUD and Fannie require servicers advance payments to HOAs/COAs when borrowers 60 days delinquent, if first mortgage at </a:t>
            </a:r>
            <a:r>
              <a:rPr lang="en-US" sz="2000" dirty="0" smtClean="0">
                <a:latin typeface="Nexa Light"/>
                <a:cs typeface="Nexa Light"/>
              </a:rPr>
              <a:t>risk</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Liens must be cleared within 30 days of foreclosure sales or deeds-in-lieu </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39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Background</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a:latin typeface="Nexa Light"/>
                <a:cs typeface="Nexa Light"/>
              </a:rPr>
              <a:t>FS § 718.116 (“COA”), FS§ 720.3085 (“HOA”</a:t>
            </a:r>
            <a:r>
              <a:rPr lang="en-US" sz="2000" dirty="0" smtClean="0">
                <a:latin typeface="Nexa Light"/>
                <a:cs typeface="Nexa Light"/>
              </a:rPr>
              <a:t>)</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Liability of a first mortgagee or its successor or assignees who acquire title to a unit by foreclosure or by deed in lieu of foreclosure, lessor of:</a:t>
            </a:r>
          </a:p>
          <a:p>
            <a:pPr marL="800100" lvl="1" indent="-342900" algn="l">
              <a:buFont typeface="Courier New"/>
              <a:buChar char="o"/>
            </a:pPr>
            <a:r>
              <a:rPr lang="en-US" sz="2000" dirty="0">
                <a:latin typeface="Nexa Light"/>
                <a:cs typeface="Nexa Light"/>
              </a:rPr>
              <a:t>Past twelve (12) months of regular and period assessments or</a:t>
            </a:r>
          </a:p>
          <a:p>
            <a:pPr marL="800100" lvl="1" indent="-342900" algn="l">
              <a:buFont typeface="Courier New"/>
              <a:buChar char="o"/>
            </a:pPr>
            <a:r>
              <a:rPr lang="en-US" sz="2000" dirty="0">
                <a:latin typeface="Nexa Light"/>
                <a:cs typeface="Nexa Light"/>
              </a:rPr>
              <a:t>One percent of original mortgage debt</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13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a:solidFill>
                  <a:srgbClr val="BEA388"/>
                </a:solidFill>
                <a:latin typeface="Nexa Bold"/>
                <a:cs typeface="Nexa Bold"/>
              </a:rPr>
              <a:t>Safe Harbor</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lnSpcReduction="10000"/>
          </a:bodyPr>
          <a:lstStyle/>
          <a:p>
            <a:pPr marL="342900" indent="-342900" algn="l">
              <a:buFont typeface="Arial"/>
              <a:buChar char="•"/>
            </a:pPr>
            <a:r>
              <a:rPr lang="en-US" sz="2000" dirty="0">
                <a:latin typeface="Nexa Light"/>
                <a:cs typeface="Nexa Light"/>
              </a:rPr>
              <a:t>“Safe Harbor”: applies if the first mortgagee joined association as  </a:t>
            </a:r>
            <a:r>
              <a:rPr lang="en-US" sz="2000" dirty="0" smtClean="0">
                <a:latin typeface="Nexa Light"/>
                <a:cs typeface="Nexa Light"/>
              </a:rPr>
              <a:t>defendant</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Amount owed paid within thirty (30) days after transfer of title, or lien can be </a:t>
            </a:r>
            <a:r>
              <a:rPr lang="en-US" sz="2000" dirty="0" smtClean="0">
                <a:latin typeface="Nexa Light"/>
                <a:cs typeface="Nexa Light"/>
              </a:rPr>
              <a:t>filed</a:t>
            </a:r>
          </a:p>
          <a:p>
            <a:pPr marL="342900" indent="-342900" algn="l">
              <a:buFont typeface="Arial"/>
              <a:buChar char="•"/>
            </a:pPr>
            <a:endParaRPr lang="en-US" sz="2000" dirty="0">
              <a:latin typeface="Nexa Light"/>
              <a:cs typeface="Nexa Light"/>
            </a:endParaRPr>
          </a:p>
          <a:p>
            <a:pPr marL="342900" indent="-342900" algn="l">
              <a:buFont typeface="Arial"/>
              <a:buChar char="•"/>
            </a:pPr>
            <a:r>
              <a:rPr lang="en-US" sz="2000" dirty="0">
                <a:latin typeface="Nexa Light"/>
                <a:cs typeface="Nexa Light"/>
              </a:rPr>
              <a:t>Assessments:  share of funds required for payment of common expenses, assessed from time to time against the unit owner, analogous to “amenity fees,” taken together, these terms infer a shared expense among all the units of the homeowners’ association for a common good    </a:t>
            </a:r>
            <a:endParaRPr lang="en-US" sz="2000" dirty="0" smtClean="0">
              <a:latin typeface="Nexa Light"/>
              <a:cs typeface="Nexa Light"/>
            </a:endParaRPr>
          </a:p>
          <a:p>
            <a:pPr algn="l"/>
            <a:r>
              <a:rPr lang="en-US" sz="2000" dirty="0" smtClean="0">
                <a:latin typeface="Nexa Light"/>
                <a:cs typeface="Nexa Light"/>
              </a:rPr>
              <a:t>                                                                                                                                                                                                                                                                                                                                                                                                  </a:t>
            </a:r>
            <a:endParaRPr lang="en-US" sz="2000" dirty="0">
              <a:latin typeface="Nexa Light"/>
              <a:cs typeface="Nexa Light"/>
            </a:endParaRPr>
          </a:p>
          <a:p>
            <a:pPr marL="342900" indent="-342900" algn="l">
              <a:buFont typeface="Arial"/>
              <a:buChar char="•"/>
            </a:pPr>
            <a:r>
              <a:rPr lang="en-US" sz="2000" dirty="0">
                <a:latin typeface="Nexa Light"/>
                <a:cs typeface="Nexa Light"/>
              </a:rPr>
              <a:t>Special assessments:  are charges assessed </a:t>
            </a:r>
            <a:r>
              <a:rPr lang="en-US" sz="2000" dirty="0" smtClean="0">
                <a:latin typeface="Nexa Light"/>
                <a:cs typeface="Nexa Light"/>
              </a:rPr>
              <a:t>against property </a:t>
            </a:r>
            <a:r>
              <a:rPr lang="en-US" sz="2000" dirty="0">
                <a:latin typeface="Nexa Light"/>
                <a:cs typeface="Nexa Light"/>
              </a:rPr>
              <a:t>of some particular locality because that property derives some special benefit [from] the expenditure of the money, must be in the members’ proportional share of expenses as described in the governing document </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889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1">
      <a:dk1>
        <a:sysClr val="windowText" lastClr="000000"/>
      </a:dk1>
      <a:lt1>
        <a:sysClr val="window" lastClr="FFFFFF"/>
      </a:lt1>
      <a:dk2>
        <a:srgbClr val="19398B"/>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69</TotalTime>
  <Words>2066</Words>
  <Application>Microsoft Macintosh PowerPoint</Application>
  <PresentationFormat>On-screen Show (4:3)</PresentationFormat>
  <Paragraphs>164</Paragraphs>
  <Slides>24</Slides>
  <Notes>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Executive</vt:lpstr>
      <vt:lpstr>Custom Design</vt:lpstr>
      <vt:lpstr>Hot Topics in Foreclosure</vt:lpstr>
      <vt:lpstr>PowerPoint Presentation</vt:lpstr>
      <vt:lpstr>PowerPoint Presentation</vt:lpstr>
      <vt:lpstr>Questions for the Panelists?</vt:lpstr>
      <vt:lpstr>Litigation doesn’t end with the sale…</vt:lpstr>
      <vt:lpstr>State of Affairs</vt:lpstr>
      <vt:lpstr>Pro-active</vt:lpstr>
      <vt:lpstr>Background</vt:lpstr>
      <vt:lpstr>Safe Harbor</vt:lpstr>
      <vt:lpstr>United States of America v. Forest Hill Gardens East Condominium Association, Inc.,  No. 13-80513-CV (S.D. Fla. 2013) </vt:lpstr>
      <vt:lpstr>Declarations</vt:lpstr>
      <vt:lpstr>Best Practices</vt:lpstr>
      <vt:lpstr>CFPB Holds in Judicial States</vt:lpstr>
      <vt:lpstr>CFPB Regulations</vt:lpstr>
      <vt:lpstr>CFPB Judicial Holds</vt:lpstr>
      <vt:lpstr>CFPB Holds</vt:lpstr>
      <vt:lpstr>CFPB Hold Issues</vt:lpstr>
      <vt:lpstr>Best Practice</vt:lpstr>
      <vt:lpstr>Current FDCPA Application to Servicers</vt:lpstr>
      <vt:lpstr>Current FDCPA Application to Servicers</vt:lpstr>
      <vt:lpstr>Current FDCPA Application to Law Firms</vt:lpstr>
      <vt:lpstr>Proposed Legislative Changes</vt:lpstr>
      <vt:lpstr>Q &amp; A</vt:lpstr>
      <vt:lpstr>Questions for the Panelists?</vt:lpstr>
    </vt:vector>
  </TitlesOfParts>
  <Company>ALFN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Cade Holleman</dc:creator>
  <cp:lastModifiedBy>ALFN</cp:lastModifiedBy>
  <cp:revision>22</cp:revision>
  <dcterms:created xsi:type="dcterms:W3CDTF">2014-06-02T17:36:34Z</dcterms:created>
  <dcterms:modified xsi:type="dcterms:W3CDTF">2014-07-16T16:08:49Z</dcterms:modified>
</cp:coreProperties>
</file>